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Lst>
  <p:sldSz cx="9144000" cy="6858000" type="screen4x3"/>
  <p:notesSz cx="7559675" cy="10691813"/>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1363"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27"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28"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30"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31"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32"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33"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35" name="PlaceHolder 2"/>
          <p:cNvSpPr>
            <a:spLocks noGrp="1"/>
          </p:cNvSpPr>
          <p:nvPr>
            <p:ph type="body"/>
          </p:nvPr>
        </p:nvSpPr>
        <p:spPr>
          <a:xfrm>
            <a:off x="457200" y="1600200"/>
            <a:ext cx="8229240" cy="4525560"/>
          </a:xfrm>
          <a:prstGeom prst="rect">
            <a:avLst/>
          </a:prstGeom>
        </p:spPr>
        <p:txBody>
          <a:bodyPr lIns="0" tIns="0" rIns="0" bIns="0"/>
          <a:lstStyle/>
          <a:p>
            <a:endParaRPr/>
          </a:p>
        </p:txBody>
      </p:sp>
      <p:sp>
        <p:nvSpPr>
          <p:cNvPr id="36" name="PlaceHolder 3"/>
          <p:cNvSpPr>
            <a:spLocks noGrp="1"/>
          </p:cNvSpPr>
          <p:nvPr>
            <p:ph type="body"/>
          </p:nvPr>
        </p:nvSpPr>
        <p:spPr>
          <a:xfrm>
            <a:off x="457200" y="1600200"/>
            <a:ext cx="8229240" cy="4525560"/>
          </a:xfrm>
          <a:prstGeom prst="rect">
            <a:avLst/>
          </a:prstGeom>
        </p:spPr>
        <p:txBody>
          <a:bodyPr lIns="0" tIns="0" rIns="0" bIns="0"/>
          <a:lstStyle/>
          <a:p>
            <a:endParaRPr/>
          </a:p>
        </p:txBody>
      </p:sp>
      <p:pic>
        <p:nvPicPr>
          <p:cNvPr id="37" name="Imagen 36"/>
          <p:cNvPicPr/>
          <p:nvPr/>
        </p:nvPicPr>
        <p:blipFill>
          <a:blip r:embed="rId2"/>
          <a:stretch>
            <a:fillRect/>
          </a:stretch>
        </p:blipFill>
        <p:spPr>
          <a:xfrm>
            <a:off x="1735560" y="1599840"/>
            <a:ext cx="5671800" cy="4525560"/>
          </a:xfrm>
          <a:prstGeom prst="rect">
            <a:avLst/>
          </a:prstGeom>
          <a:ln>
            <a:noFill/>
          </a:ln>
        </p:spPr>
      </p:pic>
      <p:pic>
        <p:nvPicPr>
          <p:cNvPr id="38" name="Imagen 37"/>
          <p:cNvPicPr/>
          <p:nvPr/>
        </p:nvPicPr>
        <p:blipFill>
          <a:blip r:embed="rId2"/>
          <a:stretch>
            <a:fillRect/>
          </a:stretch>
        </p:blipFill>
        <p:spPr>
          <a:xfrm>
            <a:off x="1735560" y="1599840"/>
            <a:ext cx="5671800" cy="452556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45" name="PlaceHolder 2"/>
          <p:cNvSpPr>
            <a:spLocks noGrp="1"/>
          </p:cNvSpPr>
          <p:nvPr>
            <p:ph type="subTitle"/>
          </p:nvPr>
        </p:nvSpPr>
        <p:spPr>
          <a:xfrm>
            <a:off x="457200" y="1600200"/>
            <a:ext cx="8229240" cy="452592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47" name="PlaceHolder 2"/>
          <p:cNvSpPr>
            <a:spLocks noGrp="1"/>
          </p:cNvSpPr>
          <p:nvPr>
            <p:ph type="body"/>
          </p:nvPr>
        </p:nvSpPr>
        <p:spPr>
          <a:xfrm>
            <a:off x="457200" y="1600200"/>
            <a:ext cx="8229240" cy="452556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49"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50" name="PlaceHolder 3"/>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4680"/>
            <a:ext cx="8229240" cy="529812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54"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55"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56" name="PlaceHolder 4"/>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6" name="PlaceHolder 2"/>
          <p:cNvSpPr>
            <a:spLocks noGrp="1"/>
          </p:cNvSpPr>
          <p:nvPr>
            <p:ph type="subTitle"/>
          </p:nvPr>
        </p:nvSpPr>
        <p:spPr>
          <a:xfrm>
            <a:off x="457200" y="1600200"/>
            <a:ext cx="8229240" cy="452592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58"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59"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60"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62"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63"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64"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66"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67"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69"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70"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71"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72"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74" name="PlaceHolder 2"/>
          <p:cNvSpPr>
            <a:spLocks noGrp="1"/>
          </p:cNvSpPr>
          <p:nvPr>
            <p:ph type="body"/>
          </p:nvPr>
        </p:nvSpPr>
        <p:spPr>
          <a:xfrm>
            <a:off x="457200" y="1600200"/>
            <a:ext cx="8229240" cy="4525560"/>
          </a:xfrm>
          <a:prstGeom prst="rect">
            <a:avLst/>
          </a:prstGeom>
        </p:spPr>
        <p:txBody>
          <a:bodyPr lIns="0" tIns="0" rIns="0" bIns="0"/>
          <a:lstStyle/>
          <a:p>
            <a:endParaRPr/>
          </a:p>
        </p:txBody>
      </p:sp>
      <p:sp>
        <p:nvSpPr>
          <p:cNvPr id="75" name="PlaceHolder 3"/>
          <p:cNvSpPr>
            <a:spLocks noGrp="1"/>
          </p:cNvSpPr>
          <p:nvPr>
            <p:ph type="body"/>
          </p:nvPr>
        </p:nvSpPr>
        <p:spPr>
          <a:xfrm>
            <a:off x="457200" y="1600200"/>
            <a:ext cx="8229240" cy="4525560"/>
          </a:xfrm>
          <a:prstGeom prst="rect">
            <a:avLst/>
          </a:prstGeom>
        </p:spPr>
        <p:txBody>
          <a:bodyPr lIns="0" tIns="0" rIns="0" bIns="0"/>
          <a:lstStyle/>
          <a:p>
            <a:endParaRPr/>
          </a:p>
        </p:txBody>
      </p:sp>
      <p:pic>
        <p:nvPicPr>
          <p:cNvPr id="76" name="Imagen 75"/>
          <p:cNvPicPr/>
          <p:nvPr/>
        </p:nvPicPr>
        <p:blipFill>
          <a:blip r:embed="rId2"/>
          <a:stretch>
            <a:fillRect/>
          </a:stretch>
        </p:blipFill>
        <p:spPr>
          <a:xfrm>
            <a:off x="1735560" y="1599840"/>
            <a:ext cx="5671800" cy="4525560"/>
          </a:xfrm>
          <a:prstGeom prst="rect">
            <a:avLst/>
          </a:prstGeom>
          <a:ln>
            <a:noFill/>
          </a:ln>
        </p:spPr>
      </p:pic>
      <p:pic>
        <p:nvPicPr>
          <p:cNvPr id="77" name="Imagen 76"/>
          <p:cNvPicPr/>
          <p:nvPr/>
        </p:nvPicPr>
        <p:blipFill>
          <a:blip r:embed="rId2"/>
          <a:stretch>
            <a:fillRect/>
          </a:stretch>
        </p:blipFill>
        <p:spPr>
          <a:xfrm>
            <a:off x="1735560" y="1599840"/>
            <a:ext cx="5671800" cy="452556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84" name="PlaceHolder 2"/>
          <p:cNvSpPr>
            <a:spLocks noGrp="1"/>
          </p:cNvSpPr>
          <p:nvPr>
            <p:ph type="subTitle"/>
          </p:nvPr>
        </p:nvSpPr>
        <p:spPr>
          <a:xfrm>
            <a:off x="457200" y="1600200"/>
            <a:ext cx="8229240" cy="4525920"/>
          </a:xfrm>
          <a:prstGeom prst="rect">
            <a:avLst/>
          </a:prstGeom>
        </p:spPr>
        <p:txBody>
          <a:bodyPr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86" name="PlaceHolder 2"/>
          <p:cNvSpPr>
            <a:spLocks noGrp="1"/>
          </p:cNvSpPr>
          <p:nvPr>
            <p:ph type="body"/>
          </p:nvPr>
        </p:nvSpPr>
        <p:spPr>
          <a:xfrm>
            <a:off x="457200" y="1600200"/>
            <a:ext cx="8229240" cy="4525560"/>
          </a:xfrm>
          <a:prstGeom prst="rect">
            <a:avLst/>
          </a:prstGeom>
        </p:spPr>
        <p:txBody>
          <a:bodyPr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88"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89" name="PlaceHolder 3"/>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8" name="PlaceHolder 2"/>
          <p:cNvSpPr>
            <a:spLocks noGrp="1"/>
          </p:cNvSpPr>
          <p:nvPr>
            <p:ph type="body"/>
          </p:nvPr>
        </p:nvSpPr>
        <p:spPr>
          <a:xfrm>
            <a:off x="457200" y="1600200"/>
            <a:ext cx="8229240" cy="4525560"/>
          </a:xfrm>
          <a:prstGeom prst="rect">
            <a:avLst/>
          </a:prstGeom>
        </p:spPr>
        <p:txBody>
          <a:bodyPr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457200" y="274680"/>
            <a:ext cx="8229240" cy="5298120"/>
          </a:xfrm>
          <a:prstGeom prst="rect">
            <a:avLst/>
          </a:prstGeom>
        </p:spPr>
        <p:txBody>
          <a:bodyPr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93"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94"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95" name="PlaceHolder 4"/>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97"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98"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99"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101"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02"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103"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105"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106"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108"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09"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110"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111"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113" name="PlaceHolder 2"/>
          <p:cNvSpPr>
            <a:spLocks noGrp="1"/>
          </p:cNvSpPr>
          <p:nvPr>
            <p:ph type="body"/>
          </p:nvPr>
        </p:nvSpPr>
        <p:spPr>
          <a:xfrm>
            <a:off x="457200" y="1600200"/>
            <a:ext cx="8229240" cy="4525560"/>
          </a:xfrm>
          <a:prstGeom prst="rect">
            <a:avLst/>
          </a:prstGeom>
        </p:spPr>
        <p:txBody>
          <a:bodyPr lIns="0" tIns="0" rIns="0" bIns="0"/>
          <a:lstStyle/>
          <a:p>
            <a:endParaRPr/>
          </a:p>
        </p:txBody>
      </p:sp>
      <p:sp>
        <p:nvSpPr>
          <p:cNvPr id="114" name="PlaceHolder 3"/>
          <p:cNvSpPr>
            <a:spLocks noGrp="1"/>
          </p:cNvSpPr>
          <p:nvPr>
            <p:ph type="body"/>
          </p:nvPr>
        </p:nvSpPr>
        <p:spPr>
          <a:xfrm>
            <a:off x="457200" y="1600200"/>
            <a:ext cx="8229240" cy="4525560"/>
          </a:xfrm>
          <a:prstGeom prst="rect">
            <a:avLst/>
          </a:prstGeom>
        </p:spPr>
        <p:txBody>
          <a:bodyPr lIns="0" tIns="0" rIns="0" bIns="0"/>
          <a:lstStyle/>
          <a:p>
            <a:endParaRPr/>
          </a:p>
        </p:txBody>
      </p:sp>
      <p:pic>
        <p:nvPicPr>
          <p:cNvPr id="115" name="Imagen 114"/>
          <p:cNvPicPr/>
          <p:nvPr/>
        </p:nvPicPr>
        <p:blipFill>
          <a:blip r:embed="rId2"/>
          <a:stretch>
            <a:fillRect/>
          </a:stretch>
        </p:blipFill>
        <p:spPr>
          <a:xfrm>
            <a:off x="1735560" y="1599840"/>
            <a:ext cx="5671800" cy="4525560"/>
          </a:xfrm>
          <a:prstGeom prst="rect">
            <a:avLst/>
          </a:prstGeom>
          <a:ln>
            <a:noFill/>
          </a:ln>
        </p:spPr>
      </p:pic>
      <p:pic>
        <p:nvPicPr>
          <p:cNvPr id="116" name="Imagen 115"/>
          <p:cNvPicPr/>
          <p:nvPr/>
        </p:nvPicPr>
        <p:blipFill>
          <a:blip r:embed="rId2"/>
          <a:stretch>
            <a:fillRect/>
          </a:stretch>
        </p:blipFill>
        <p:spPr>
          <a:xfrm>
            <a:off x="1735560" y="1599840"/>
            <a:ext cx="5671800" cy="4525560"/>
          </a:xfrm>
          <a:prstGeom prst="rect">
            <a:avLst/>
          </a:prstGeom>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10"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11" name="PlaceHolder 3"/>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812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15"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6"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17" name="PlaceHolder 4"/>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19"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20"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1"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23"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4"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5"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anchor="ctr"/>
          <a:lstStyle/>
          <a:p>
            <a:pPr algn="ctr">
              <a:lnSpc>
                <a:spcPct val="100000"/>
              </a:lnSpc>
            </a:pPr>
            <a:r>
              <a:rPr lang="es-AR" sz="4400">
                <a:solidFill>
                  <a:srgbClr val="000000"/>
                </a:solidFill>
                <a:latin typeface="Calibri"/>
              </a:rPr>
              <a:t>Pulse para editar el formato del texto de títuloHaga clic para modificar el estilo de título del patrón</a:t>
            </a:r>
            <a:endParaRPr/>
          </a:p>
        </p:txBody>
      </p:sp>
      <p:sp>
        <p:nvSpPr>
          <p:cNvPr id="6" name="PlaceHolder 2"/>
          <p:cNvSpPr>
            <a:spLocks noGrp="1"/>
          </p:cNvSpPr>
          <p:nvPr>
            <p:ph type="dt"/>
          </p:nvPr>
        </p:nvSpPr>
        <p:spPr>
          <a:xfrm>
            <a:off x="457200" y="6356520"/>
            <a:ext cx="2133360" cy="364680"/>
          </a:xfrm>
          <a:prstGeom prst="rect">
            <a:avLst/>
          </a:prstGeom>
        </p:spPr>
        <p:txBody>
          <a:bodyPr anchor="ctr"/>
          <a:lstStyle/>
          <a:p>
            <a:pPr>
              <a:lnSpc>
                <a:spcPct val="100000"/>
              </a:lnSpc>
            </a:pPr>
            <a:r>
              <a:rPr lang="es-AR" sz="1200">
                <a:solidFill>
                  <a:srgbClr val="8B8B8B"/>
                </a:solidFill>
                <a:latin typeface="Calibri"/>
              </a:rPr>
              <a:t>8/11/15</a:t>
            </a:r>
            <a:endParaRPr/>
          </a:p>
        </p:txBody>
      </p:sp>
      <p:sp>
        <p:nvSpPr>
          <p:cNvPr id="2" name="PlaceHolder 3"/>
          <p:cNvSpPr>
            <a:spLocks noGrp="1"/>
          </p:cNvSpPr>
          <p:nvPr>
            <p:ph type="ftr"/>
          </p:nvPr>
        </p:nvSpPr>
        <p:spPr>
          <a:xfrm>
            <a:off x="3124080" y="6356520"/>
            <a:ext cx="2895120" cy="364680"/>
          </a:xfrm>
          <a:prstGeom prst="rect">
            <a:avLst/>
          </a:prstGeom>
        </p:spPr>
        <p:txBody>
          <a:bodyPr anchor="ctr"/>
          <a:lstStyle/>
          <a:p>
            <a:endParaRPr/>
          </a:p>
        </p:txBody>
      </p:sp>
      <p:sp>
        <p:nvSpPr>
          <p:cNvPr id="3" name="PlaceHolder 4"/>
          <p:cNvSpPr>
            <a:spLocks noGrp="1"/>
          </p:cNvSpPr>
          <p:nvPr>
            <p:ph type="sldNum"/>
          </p:nvPr>
        </p:nvSpPr>
        <p:spPr>
          <a:xfrm>
            <a:off x="6553080" y="6356520"/>
            <a:ext cx="2133360" cy="364680"/>
          </a:xfrm>
          <a:prstGeom prst="rect">
            <a:avLst/>
          </a:prstGeom>
        </p:spPr>
        <p:txBody>
          <a:bodyPr anchor="ctr"/>
          <a:lstStyle/>
          <a:p>
            <a:pPr algn="r">
              <a:lnSpc>
                <a:spcPct val="100000"/>
              </a:lnSpc>
            </a:pPr>
            <a:fld id="{5F87191E-6459-46E2-A845-313A35233967}" type="slidenum">
              <a:rPr lang="es-AR" sz="1200">
                <a:solidFill>
                  <a:srgbClr val="8B8B8B"/>
                </a:solidFill>
                <a:latin typeface="Calibri"/>
              </a:rPr>
              <a:t>‹Nº›</a:t>
            </a:fld>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es-AR" sz="3200">
                <a:latin typeface="Calibri"/>
              </a:rPr>
              <a:t>Pulse para editar el formato de esquema del texto</a:t>
            </a:r>
            <a:endParaRPr/>
          </a:p>
          <a:p>
            <a:pPr lvl="1">
              <a:buSzPct val="75000"/>
              <a:buFont typeface="StarSymbol"/>
              <a:buChar char=""/>
            </a:pPr>
            <a:r>
              <a:rPr lang="es-AR" sz="2400">
                <a:latin typeface="Calibri"/>
              </a:rPr>
              <a:t>Segundo nivel del esquema</a:t>
            </a:r>
            <a:endParaRPr/>
          </a:p>
          <a:p>
            <a:pPr lvl="2">
              <a:buSzPct val="45000"/>
              <a:buFont typeface="StarSymbol"/>
              <a:buChar char=""/>
            </a:pPr>
            <a:r>
              <a:rPr lang="es-AR" sz="2000">
                <a:latin typeface="Calibri"/>
              </a:rPr>
              <a:t>Tercer nivel del esquema</a:t>
            </a:r>
            <a:endParaRPr/>
          </a:p>
          <a:p>
            <a:pPr lvl="3">
              <a:buSzPct val="75000"/>
              <a:buFont typeface="StarSymbol"/>
              <a:buChar char=""/>
            </a:pPr>
            <a:r>
              <a:rPr lang="es-AR" sz="2000">
                <a:latin typeface="Calibri"/>
              </a:rPr>
              <a:t>Cuarto nivel del esquema</a:t>
            </a:r>
            <a:endParaRPr/>
          </a:p>
          <a:p>
            <a:pPr lvl="4">
              <a:buSzPct val="45000"/>
              <a:buFont typeface="StarSymbol"/>
              <a:buChar char=""/>
            </a:pPr>
            <a:r>
              <a:rPr lang="es-AR" sz="2000">
                <a:latin typeface="Calibri"/>
              </a:rPr>
              <a:t>Quinto nivel del esquema</a:t>
            </a:r>
            <a:endParaRPr/>
          </a:p>
          <a:p>
            <a:pPr lvl="5">
              <a:buSzPct val="45000"/>
              <a:buFont typeface="StarSymbol"/>
              <a:buChar char=""/>
            </a:pPr>
            <a:r>
              <a:rPr lang="es-AR" sz="2000">
                <a:latin typeface="Calibri"/>
              </a:rPr>
              <a:t>Sexto nivel del esquema</a:t>
            </a:r>
            <a:endParaRPr/>
          </a:p>
          <a:p>
            <a:pPr lvl="6">
              <a:buSzPct val="45000"/>
              <a:buFont typeface="StarSymbol"/>
              <a:buChar char=""/>
            </a:pPr>
            <a:r>
              <a:rPr lang="es-AR" sz="2000">
                <a:latin typeface="Calibri"/>
              </a:rPr>
              <a:t>Séptimo nivel del esquema</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es-AR" sz="4400">
                <a:solidFill>
                  <a:srgbClr val="000000"/>
                </a:solidFill>
                <a:latin typeface="Calibri"/>
              </a:rPr>
              <a:t>Pulse para editar el formato del texto de títuloHaga clic para modificar el estilo de título del patrón</a:t>
            </a:r>
            <a:endParaRPr/>
          </a:p>
        </p:txBody>
      </p:sp>
      <p:sp>
        <p:nvSpPr>
          <p:cNvPr id="40" name="PlaceHolder 2"/>
          <p:cNvSpPr>
            <a:spLocks noGrp="1"/>
          </p:cNvSpPr>
          <p:nvPr>
            <p:ph type="body"/>
          </p:nvPr>
        </p:nvSpPr>
        <p:spPr>
          <a:xfrm>
            <a:off x="457200" y="1600200"/>
            <a:ext cx="8229240" cy="4525560"/>
          </a:xfrm>
          <a:prstGeom prst="rect">
            <a:avLst/>
          </a:prstGeom>
        </p:spPr>
        <p:txBody>
          <a:bodyPr/>
          <a:lstStyle/>
          <a:p>
            <a:pPr>
              <a:buSzPct val="45000"/>
              <a:buFont typeface="StarSymbol"/>
              <a:buChar char=""/>
            </a:pPr>
            <a:r>
              <a:rPr lang="es-AR" sz="3200">
                <a:solidFill>
                  <a:srgbClr val="000000"/>
                </a:solidFill>
                <a:latin typeface="Calibri"/>
              </a:rPr>
              <a:t>Pulse para editar el formato de esquema del texto</a:t>
            </a:r>
            <a:endParaRPr/>
          </a:p>
          <a:p>
            <a:pPr lvl="1">
              <a:buSzPct val="75000"/>
              <a:buFont typeface="StarSymbol"/>
              <a:buChar char=""/>
            </a:pPr>
            <a:r>
              <a:rPr lang="es-AR" sz="3200">
                <a:solidFill>
                  <a:srgbClr val="000000"/>
                </a:solidFill>
                <a:latin typeface="Calibri"/>
              </a:rPr>
              <a:t>Segundo nivel del esquema</a:t>
            </a:r>
            <a:endParaRPr/>
          </a:p>
          <a:p>
            <a:pPr lvl="2">
              <a:buSzPct val="45000"/>
              <a:buFont typeface="StarSymbol"/>
              <a:buChar char=""/>
            </a:pPr>
            <a:r>
              <a:rPr lang="es-AR" sz="3200">
                <a:solidFill>
                  <a:srgbClr val="000000"/>
                </a:solidFill>
                <a:latin typeface="Calibri"/>
              </a:rPr>
              <a:t>Tercer nivel del esquema</a:t>
            </a:r>
            <a:endParaRPr/>
          </a:p>
          <a:p>
            <a:pPr lvl="3">
              <a:buSzPct val="75000"/>
              <a:buFont typeface="StarSymbol"/>
              <a:buChar char=""/>
            </a:pPr>
            <a:r>
              <a:rPr lang="es-AR" sz="3200">
                <a:solidFill>
                  <a:srgbClr val="000000"/>
                </a:solidFill>
                <a:latin typeface="Calibri"/>
              </a:rPr>
              <a:t>Cuarto nivel del esquema</a:t>
            </a:r>
            <a:endParaRPr/>
          </a:p>
          <a:p>
            <a:pPr lvl="4">
              <a:buSzPct val="45000"/>
              <a:buFont typeface="StarSymbol"/>
              <a:buChar char=""/>
            </a:pPr>
            <a:r>
              <a:rPr lang="es-AR" sz="3200">
                <a:solidFill>
                  <a:srgbClr val="000000"/>
                </a:solidFill>
                <a:latin typeface="Calibri"/>
              </a:rPr>
              <a:t>Quinto nivel del esquema</a:t>
            </a:r>
            <a:endParaRPr/>
          </a:p>
          <a:p>
            <a:pPr lvl="5">
              <a:buSzPct val="45000"/>
              <a:buFont typeface="StarSymbol"/>
              <a:buChar char=""/>
            </a:pPr>
            <a:r>
              <a:rPr lang="es-AR" sz="3200">
                <a:solidFill>
                  <a:srgbClr val="000000"/>
                </a:solidFill>
                <a:latin typeface="Calibri"/>
              </a:rPr>
              <a:t>Sexto nivel del esquema</a:t>
            </a:r>
            <a:endParaRPr/>
          </a:p>
          <a:p>
            <a:pPr>
              <a:lnSpc>
                <a:spcPct val="100000"/>
              </a:lnSpc>
              <a:buFont typeface="Arial"/>
              <a:buChar char="•"/>
            </a:pPr>
            <a:r>
              <a:rPr lang="es-AR" sz="3200">
                <a:solidFill>
                  <a:srgbClr val="000000"/>
                </a:solidFill>
                <a:latin typeface="Calibri"/>
              </a:rPr>
              <a:t>Séptimo nivel del esquemaHaga clic para modificar el estilo de texto del patrón</a:t>
            </a:r>
            <a:endParaRPr/>
          </a:p>
          <a:p>
            <a:pPr lvl="1">
              <a:lnSpc>
                <a:spcPct val="100000"/>
              </a:lnSpc>
              <a:buFont typeface="Arial"/>
              <a:buChar char="–"/>
            </a:pPr>
            <a:r>
              <a:rPr lang="es-AR" sz="2800">
                <a:solidFill>
                  <a:srgbClr val="000000"/>
                </a:solidFill>
                <a:latin typeface="Calibri"/>
              </a:rPr>
              <a:t>Segundo nivel</a:t>
            </a:r>
            <a:endParaRPr/>
          </a:p>
          <a:p>
            <a:pPr lvl="2">
              <a:lnSpc>
                <a:spcPct val="100000"/>
              </a:lnSpc>
              <a:buFont typeface="Arial"/>
              <a:buChar char="•"/>
            </a:pPr>
            <a:r>
              <a:rPr lang="es-AR" sz="2400">
                <a:solidFill>
                  <a:srgbClr val="000000"/>
                </a:solidFill>
                <a:latin typeface="Calibri"/>
              </a:rPr>
              <a:t>Tercer nivel</a:t>
            </a:r>
            <a:endParaRPr/>
          </a:p>
          <a:p>
            <a:pPr lvl="3">
              <a:lnSpc>
                <a:spcPct val="100000"/>
              </a:lnSpc>
              <a:buFont typeface="Arial"/>
              <a:buChar char="–"/>
            </a:pPr>
            <a:r>
              <a:rPr lang="es-AR" sz="2000">
                <a:solidFill>
                  <a:srgbClr val="000000"/>
                </a:solidFill>
                <a:latin typeface="Calibri"/>
              </a:rPr>
              <a:t>Cuarto nivel</a:t>
            </a:r>
            <a:endParaRPr/>
          </a:p>
          <a:p>
            <a:pPr lvl="4">
              <a:lnSpc>
                <a:spcPct val="100000"/>
              </a:lnSpc>
              <a:buFont typeface="Arial"/>
              <a:buChar char="»"/>
            </a:pPr>
            <a:r>
              <a:rPr lang="es-AR" sz="2000">
                <a:solidFill>
                  <a:srgbClr val="000000"/>
                </a:solidFill>
                <a:latin typeface="Calibri"/>
              </a:rPr>
              <a:t>Quinto nivel</a:t>
            </a:r>
            <a:endParaRPr/>
          </a:p>
        </p:txBody>
      </p:sp>
      <p:sp>
        <p:nvSpPr>
          <p:cNvPr id="41"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es-AR" sz="1200">
                <a:solidFill>
                  <a:srgbClr val="8B8B8B"/>
                </a:solidFill>
                <a:latin typeface="Calibri"/>
              </a:rPr>
              <a:t>8/11/15</a:t>
            </a:r>
            <a:endParaRPr/>
          </a:p>
        </p:txBody>
      </p:sp>
      <p:sp>
        <p:nvSpPr>
          <p:cNvPr id="42" name="PlaceHolder 4"/>
          <p:cNvSpPr>
            <a:spLocks noGrp="1"/>
          </p:cNvSpPr>
          <p:nvPr>
            <p:ph type="ftr"/>
          </p:nvPr>
        </p:nvSpPr>
        <p:spPr>
          <a:xfrm>
            <a:off x="3124080" y="6356520"/>
            <a:ext cx="2895120" cy="364680"/>
          </a:xfrm>
          <a:prstGeom prst="rect">
            <a:avLst/>
          </a:prstGeom>
        </p:spPr>
        <p:txBody>
          <a:bodyPr anchor="ctr"/>
          <a:lstStyle/>
          <a:p>
            <a:endParaRPr/>
          </a:p>
        </p:txBody>
      </p:sp>
      <p:sp>
        <p:nvSpPr>
          <p:cNvPr id="43"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BA03D2E0-BB13-44A0-ACD3-15E89469A216}" type="slidenum">
              <a:rPr lang="es-AR" sz="1200">
                <a:solidFill>
                  <a:srgbClr val="8B8B8B"/>
                </a:solidFill>
                <a:latin typeface="Calibri"/>
              </a:rPr>
              <a:t>‹Nº›</a:t>
            </a:fld>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es-AR" sz="4400">
                <a:solidFill>
                  <a:srgbClr val="000000"/>
                </a:solidFill>
                <a:latin typeface="Calibri"/>
              </a:rPr>
              <a:t>Pulse para editar el formato del texto de títuloHaga clic para modificar el estilo de título del patrón</a:t>
            </a:r>
            <a:endParaRPr/>
          </a:p>
        </p:txBody>
      </p:sp>
      <p:sp>
        <p:nvSpPr>
          <p:cNvPr id="79" name="PlaceHolder 2"/>
          <p:cNvSpPr>
            <a:spLocks noGrp="1"/>
          </p:cNvSpPr>
          <p:nvPr>
            <p:ph type="body"/>
          </p:nvPr>
        </p:nvSpPr>
        <p:spPr>
          <a:xfrm>
            <a:off x="457200" y="1600200"/>
            <a:ext cx="8229240" cy="4525560"/>
          </a:xfrm>
          <a:prstGeom prst="rect">
            <a:avLst/>
          </a:prstGeom>
        </p:spPr>
        <p:txBody>
          <a:bodyPr/>
          <a:lstStyle/>
          <a:p>
            <a:pPr>
              <a:buSzPct val="45000"/>
              <a:buFont typeface="StarSymbol"/>
              <a:buChar char=""/>
            </a:pPr>
            <a:r>
              <a:rPr lang="es-AR" sz="3200">
                <a:solidFill>
                  <a:srgbClr val="000000"/>
                </a:solidFill>
                <a:latin typeface="Calibri"/>
              </a:rPr>
              <a:t>Pulse para editar el formato de esquema del texto</a:t>
            </a:r>
            <a:endParaRPr/>
          </a:p>
          <a:p>
            <a:pPr lvl="1">
              <a:buSzPct val="75000"/>
              <a:buFont typeface="StarSymbol"/>
              <a:buChar char=""/>
            </a:pPr>
            <a:r>
              <a:rPr lang="es-AR" sz="3200">
                <a:solidFill>
                  <a:srgbClr val="000000"/>
                </a:solidFill>
                <a:latin typeface="Calibri"/>
              </a:rPr>
              <a:t>Segundo nivel del esquema</a:t>
            </a:r>
            <a:endParaRPr/>
          </a:p>
          <a:p>
            <a:pPr lvl="2">
              <a:buSzPct val="45000"/>
              <a:buFont typeface="StarSymbol"/>
              <a:buChar char=""/>
            </a:pPr>
            <a:r>
              <a:rPr lang="es-AR" sz="3200">
                <a:solidFill>
                  <a:srgbClr val="000000"/>
                </a:solidFill>
                <a:latin typeface="Calibri"/>
              </a:rPr>
              <a:t>Tercer nivel del esquema</a:t>
            </a:r>
            <a:endParaRPr/>
          </a:p>
          <a:p>
            <a:pPr lvl="3">
              <a:buSzPct val="75000"/>
              <a:buFont typeface="StarSymbol"/>
              <a:buChar char=""/>
            </a:pPr>
            <a:r>
              <a:rPr lang="es-AR" sz="3200">
                <a:solidFill>
                  <a:srgbClr val="000000"/>
                </a:solidFill>
                <a:latin typeface="Calibri"/>
              </a:rPr>
              <a:t>Cuarto nivel del esquema</a:t>
            </a:r>
            <a:endParaRPr/>
          </a:p>
          <a:p>
            <a:pPr lvl="4">
              <a:buSzPct val="45000"/>
              <a:buFont typeface="StarSymbol"/>
              <a:buChar char=""/>
            </a:pPr>
            <a:r>
              <a:rPr lang="es-AR" sz="3200">
                <a:solidFill>
                  <a:srgbClr val="000000"/>
                </a:solidFill>
                <a:latin typeface="Calibri"/>
              </a:rPr>
              <a:t>Quinto nivel del esquema</a:t>
            </a:r>
            <a:endParaRPr/>
          </a:p>
          <a:p>
            <a:pPr lvl="5">
              <a:buSzPct val="45000"/>
              <a:buFont typeface="StarSymbol"/>
              <a:buChar char=""/>
            </a:pPr>
            <a:r>
              <a:rPr lang="es-AR" sz="3200">
                <a:solidFill>
                  <a:srgbClr val="000000"/>
                </a:solidFill>
                <a:latin typeface="Calibri"/>
              </a:rPr>
              <a:t>Sexto nivel del esquema</a:t>
            </a:r>
            <a:endParaRPr/>
          </a:p>
          <a:p>
            <a:pPr>
              <a:lnSpc>
                <a:spcPct val="100000"/>
              </a:lnSpc>
              <a:buFont typeface="Arial"/>
              <a:buChar char="•"/>
            </a:pPr>
            <a:r>
              <a:rPr lang="es-AR" sz="3200">
                <a:solidFill>
                  <a:srgbClr val="000000"/>
                </a:solidFill>
                <a:latin typeface="Calibri"/>
              </a:rPr>
              <a:t>Séptimo nivel del esquemaHaga clic para modificar el estilo de texto del patrón</a:t>
            </a:r>
            <a:endParaRPr/>
          </a:p>
          <a:p>
            <a:pPr lvl="1">
              <a:lnSpc>
                <a:spcPct val="100000"/>
              </a:lnSpc>
              <a:buFont typeface="Arial"/>
              <a:buChar char="–"/>
            </a:pPr>
            <a:r>
              <a:rPr lang="es-AR" sz="2800">
                <a:solidFill>
                  <a:srgbClr val="000000"/>
                </a:solidFill>
                <a:latin typeface="Calibri"/>
              </a:rPr>
              <a:t>Segundo nivel</a:t>
            </a:r>
            <a:endParaRPr/>
          </a:p>
          <a:p>
            <a:pPr lvl="2">
              <a:lnSpc>
                <a:spcPct val="100000"/>
              </a:lnSpc>
              <a:buFont typeface="Arial"/>
              <a:buChar char="•"/>
            </a:pPr>
            <a:r>
              <a:rPr lang="es-AR" sz="2400">
                <a:solidFill>
                  <a:srgbClr val="000000"/>
                </a:solidFill>
                <a:latin typeface="Calibri"/>
              </a:rPr>
              <a:t>Tercer nivel</a:t>
            </a:r>
            <a:endParaRPr/>
          </a:p>
          <a:p>
            <a:pPr lvl="3">
              <a:lnSpc>
                <a:spcPct val="100000"/>
              </a:lnSpc>
              <a:buFont typeface="Arial"/>
              <a:buChar char="–"/>
            </a:pPr>
            <a:r>
              <a:rPr lang="es-AR" sz="2000">
                <a:solidFill>
                  <a:srgbClr val="000000"/>
                </a:solidFill>
                <a:latin typeface="Calibri"/>
              </a:rPr>
              <a:t>Cuarto nivel</a:t>
            </a:r>
            <a:endParaRPr/>
          </a:p>
          <a:p>
            <a:pPr lvl="4">
              <a:lnSpc>
                <a:spcPct val="100000"/>
              </a:lnSpc>
              <a:buFont typeface="Arial"/>
              <a:buChar char="»"/>
            </a:pPr>
            <a:r>
              <a:rPr lang="es-AR" sz="2000">
                <a:solidFill>
                  <a:srgbClr val="000000"/>
                </a:solidFill>
                <a:latin typeface="Calibri"/>
              </a:rPr>
              <a:t>Quinto nivel</a:t>
            </a:r>
            <a:endParaRPr/>
          </a:p>
        </p:txBody>
      </p:sp>
      <p:sp>
        <p:nvSpPr>
          <p:cNvPr id="80"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es-AR" sz="1200">
                <a:solidFill>
                  <a:srgbClr val="8B8B8B"/>
                </a:solidFill>
                <a:latin typeface="Calibri"/>
              </a:rPr>
              <a:t>8/11/15</a:t>
            </a:r>
            <a:endParaRPr/>
          </a:p>
        </p:txBody>
      </p:sp>
      <p:sp>
        <p:nvSpPr>
          <p:cNvPr id="81" name="PlaceHolder 4"/>
          <p:cNvSpPr>
            <a:spLocks noGrp="1"/>
          </p:cNvSpPr>
          <p:nvPr>
            <p:ph type="ftr"/>
          </p:nvPr>
        </p:nvSpPr>
        <p:spPr>
          <a:xfrm>
            <a:off x="3124080" y="6356520"/>
            <a:ext cx="2895120" cy="364680"/>
          </a:xfrm>
          <a:prstGeom prst="rect">
            <a:avLst/>
          </a:prstGeom>
        </p:spPr>
        <p:txBody>
          <a:bodyPr anchor="ctr"/>
          <a:lstStyle/>
          <a:p>
            <a:endParaRPr/>
          </a:p>
        </p:txBody>
      </p:sp>
      <p:sp>
        <p:nvSpPr>
          <p:cNvPr id="82"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32FB9A9F-D43F-4C69-BD40-5C54646C7DAF}" type="slidenum">
              <a:rPr lang="es-AR" sz="1200">
                <a:solidFill>
                  <a:srgbClr val="8B8B8B"/>
                </a:solidFill>
                <a:latin typeface="Calibri"/>
              </a:rPr>
              <a:t>‹Nº›</a:t>
            </a:fld>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2"/>
          <p:cNvPicPr/>
          <p:nvPr/>
        </p:nvPicPr>
        <p:blipFill>
          <a:blip r:embed="rId2"/>
          <a:srcRect l="446250" t="7714" r="-251309" b="-7714"/>
          <a:stretch>
            <a:fillRect/>
          </a:stretch>
        </p:blipFill>
        <p:spPr>
          <a:xfrm>
            <a:off x="0" y="0"/>
            <a:ext cx="10188360" cy="6874200"/>
          </a:xfrm>
          <a:prstGeom prst="rect">
            <a:avLst/>
          </a:prstGeom>
          <a:ln>
            <a:noFill/>
          </a:ln>
        </p:spPr>
      </p:pic>
      <p:sp>
        <p:nvSpPr>
          <p:cNvPr id="118" name="TextShape 1"/>
          <p:cNvSpPr txBox="1"/>
          <p:nvPr/>
        </p:nvSpPr>
        <p:spPr>
          <a:xfrm>
            <a:off x="1763640" y="2081520"/>
            <a:ext cx="6120360" cy="2571480"/>
          </a:xfrm>
          <a:prstGeom prst="rect">
            <a:avLst/>
          </a:prstGeom>
        </p:spPr>
        <p:txBody>
          <a:bodyPr anchor="ctr"/>
          <a:lstStyle/>
          <a:p>
            <a:pPr algn="ctr">
              <a:lnSpc>
                <a:spcPct val="100000"/>
              </a:lnSpc>
            </a:pPr>
            <a:r>
              <a:rPr lang="es-AR" sz="6600">
                <a:solidFill>
                  <a:srgbClr val="FFFFFF"/>
                </a:solidFill>
                <a:latin typeface="Aharoni"/>
              </a:rPr>
              <a:t>INVISIBILIZAR LAS CADENAS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Picture 2"/>
          <p:cNvPicPr/>
          <p:nvPr/>
        </p:nvPicPr>
        <p:blipFill>
          <a:blip r:embed="rId2"/>
          <a:stretch>
            <a:fillRect/>
          </a:stretch>
        </p:blipFill>
        <p:spPr>
          <a:xfrm>
            <a:off x="-180360" y="1972080"/>
            <a:ext cx="4236120" cy="3706560"/>
          </a:xfrm>
          <a:prstGeom prst="rect">
            <a:avLst/>
          </a:prstGeom>
          <a:ln>
            <a:noFill/>
          </a:ln>
        </p:spPr>
      </p:pic>
      <p:sp>
        <p:nvSpPr>
          <p:cNvPr id="146" name="TextShape 1"/>
          <p:cNvSpPr txBox="1"/>
          <p:nvPr/>
        </p:nvSpPr>
        <p:spPr>
          <a:xfrm>
            <a:off x="457200" y="274680"/>
            <a:ext cx="8229240" cy="1142640"/>
          </a:xfrm>
          <a:prstGeom prst="rect">
            <a:avLst/>
          </a:prstGeom>
        </p:spPr>
        <p:txBody>
          <a:bodyPr anchor="ctr"/>
          <a:lstStyle/>
          <a:p>
            <a:pPr algn="ctr">
              <a:lnSpc>
                <a:spcPct val="100000"/>
              </a:lnSpc>
            </a:pPr>
            <a:r>
              <a:rPr lang="es-AR" sz="3400" b="1">
                <a:solidFill>
                  <a:srgbClr val="002060"/>
                </a:solidFill>
                <a:latin typeface="Verdana"/>
                <a:ea typeface="Verdana"/>
              </a:rPr>
              <a:t>LIQUIDAR A “LOS SOBRANTES”</a:t>
            </a:r>
            <a:endParaRPr/>
          </a:p>
        </p:txBody>
      </p:sp>
      <p:sp>
        <p:nvSpPr>
          <p:cNvPr id="147" name="TextShape 2"/>
          <p:cNvSpPr txBox="1"/>
          <p:nvPr/>
        </p:nvSpPr>
        <p:spPr>
          <a:xfrm>
            <a:off x="3996000" y="1484640"/>
            <a:ext cx="4824000" cy="4464000"/>
          </a:xfrm>
          <a:prstGeom prst="rect">
            <a:avLst/>
          </a:prstGeom>
        </p:spPr>
        <p:txBody>
          <a:bodyPr/>
          <a:lstStyle/>
          <a:p>
            <a:pPr algn="just">
              <a:lnSpc>
                <a:spcPct val="100000"/>
              </a:lnSpc>
            </a:pPr>
            <a:r>
              <a:rPr lang="es-AR" sz="2400">
                <a:solidFill>
                  <a:srgbClr val="000000"/>
                </a:solidFill>
                <a:latin typeface="Tahoma"/>
                <a:ea typeface="Tahoma"/>
              </a:rPr>
              <a:t>Las guerras localizadas, las enfermedades producidas en laboratorio y luego “sembradas” entre las poblaciones más débiles del planeta, las hambrunas provocadas por la corrupción, las guerras y la injusta distribución de las riquezas, junto con el aliento al consumo de drogas, fueron los mejores mecanismos para esclavizar a las naciones y eliminar a “</a:t>
            </a:r>
            <a:r>
              <a:rPr lang="es-AR" sz="2400" b="1" i="1">
                <a:solidFill>
                  <a:srgbClr val="000000"/>
                </a:solidFill>
                <a:latin typeface="Tahoma"/>
                <a:ea typeface="Tahoma"/>
              </a:rPr>
              <a:t>los sobrantes</a:t>
            </a:r>
            <a:r>
              <a:rPr lang="es-AR" sz="2400">
                <a:solidFill>
                  <a:srgbClr val="000000"/>
                </a:solidFill>
                <a:latin typeface="Tahoma"/>
                <a:ea typeface="Tahoma"/>
              </a:rPr>
              <a:t>”.</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3 Imagen"/>
          <p:cNvPicPr/>
          <p:nvPr/>
        </p:nvPicPr>
        <p:blipFill>
          <a:blip r:embed="rId2"/>
          <a:stretch>
            <a:fillRect/>
          </a:stretch>
        </p:blipFill>
        <p:spPr>
          <a:xfrm>
            <a:off x="1907640" y="2277000"/>
            <a:ext cx="5223960" cy="3477240"/>
          </a:xfrm>
          <a:prstGeom prst="rect">
            <a:avLst/>
          </a:prstGeom>
          <a:ln w="9360">
            <a:noFill/>
          </a:ln>
        </p:spPr>
      </p:pic>
      <p:sp>
        <p:nvSpPr>
          <p:cNvPr id="149" name="TextShape 1"/>
          <p:cNvSpPr txBox="1"/>
          <p:nvPr/>
        </p:nvSpPr>
        <p:spPr>
          <a:xfrm>
            <a:off x="971640" y="434160"/>
            <a:ext cx="7344360" cy="1142640"/>
          </a:xfrm>
          <a:prstGeom prst="rect">
            <a:avLst/>
          </a:prstGeom>
        </p:spPr>
        <p:txBody>
          <a:bodyPr anchor="ctr"/>
          <a:lstStyle/>
          <a:p>
            <a:pPr algn="ctr">
              <a:lnSpc>
                <a:spcPct val="100000"/>
              </a:lnSpc>
            </a:pPr>
            <a:r>
              <a:rPr lang="es-AR" sz="3400" b="1">
                <a:solidFill>
                  <a:srgbClr val="002060"/>
                </a:solidFill>
                <a:latin typeface="Verdana"/>
                <a:ea typeface="Verdana"/>
              </a:rPr>
              <a:t>LOS NUEVOS ESCLAVOS PAGAN  SUS CADENAS</a:t>
            </a:r>
            <a:endParaRPr/>
          </a:p>
        </p:txBody>
      </p:sp>
      <p:sp>
        <p:nvSpPr>
          <p:cNvPr id="150" name="TextShape 2"/>
          <p:cNvSpPr txBox="1"/>
          <p:nvPr/>
        </p:nvSpPr>
        <p:spPr>
          <a:xfrm>
            <a:off x="683640" y="1845000"/>
            <a:ext cx="8064360" cy="2114280"/>
          </a:xfrm>
          <a:prstGeom prst="rect">
            <a:avLst/>
          </a:prstGeom>
        </p:spPr>
        <p:txBody>
          <a:bodyPr/>
          <a:lstStyle/>
          <a:p>
            <a:pPr algn="ctr">
              <a:lnSpc>
                <a:spcPct val="100000"/>
              </a:lnSpc>
            </a:pPr>
            <a:r>
              <a:rPr lang="es-AR" sz="2400">
                <a:solidFill>
                  <a:srgbClr val="0D0D0D"/>
                </a:solidFill>
                <a:latin typeface="Tahoma"/>
                <a:ea typeface="Tahoma"/>
              </a:rPr>
              <a:t>De esta manera el alcohol y otras drogas más adictivas y peligrosas, fueron utilizados por intereses egoístas para imponer nuevas cadenas. El resultado para la oligarquía mundial es óptimo, </a:t>
            </a:r>
            <a:r>
              <a:rPr lang="es-AR" sz="2400" b="1">
                <a:solidFill>
                  <a:srgbClr val="0D0D0D"/>
                </a:solidFill>
                <a:latin typeface="Tahoma"/>
                <a:ea typeface="Tahoma"/>
              </a:rPr>
              <a:t>los nuevos esclavos pagan sus cadenas y éstas además son invisibles.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extShape 1"/>
          <p:cNvSpPr txBox="1"/>
          <p:nvPr/>
        </p:nvSpPr>
        <p:spPr>
          <a:xfrm>
            <a:off x="1115640" y="629640"/>
            <a:ext cx="7201080" cy="1142640"/>
          </a:xfrm>
          <a:prstGeom prst="rect">
            <a:avLst/>
          </a:prstGeom>
        </p:spPr>
        <p:txBody>
          <a:bodyPr anchor="ctr"/>
          <a:lstStyle/>
          <a:p>
            <a:pPr algn="ctr">
              <a:lnSpc>
                <a:spcPct val="100000"/>
              </a:lnSpc>
            </a:pPr>
            <a:r>
              <a:rPr lang="es-AR" sz="3400" b="1">
                <a:solidFill>
                  <a:srgbClr val="002775"/>
                </a:solidFill>
                <a:latin typeface="Verdana"/>
                <a:ea typeface="Verdana"/>
              </a:rPr>
              <a:t>LOS PUEBLOS LUCHAN POR SU LIBERACION</a:t>
            </a:r>
            <a:endParaRPr/>
          </a:p>
        </p:txBody>
      </p:sp>
      <p:sp>
        <p:nvSpPr>
          <p:cNvPr id="152" name="TextShape 2"/>
          <p:cNvSpPr txBox="1"/>
          <p:nvPr/>
        </p:nvSpPr>
        <p:spPr>
          <a:xfrm>
            <a:off x="457200" y="1928880"/>
            <a:ext cx="8229240" cy="1285560"/>
          </a:xfrm>
          <a:prstGeom prst="rect">
            <a:avLst/>
          </a:prstGeom>
        </p:spPr>
        <p:txBody>
          <a:bodyPr/>
          <a:lstStyle/>
          <a:p>
            <a:pPr algn="ctr">
              <a:lnSpc>
                <a:spcPct val="100000"/>
              </a:lnSpc>
            </a:pPr>
            <a:r>
              <a:rPr lang="es-AR" sz="2600">
                <a:solidFill>
                  <a:srgbClr val="FFFFFF"/>
                </a:solidFill>
                <a:latin typeface="Tahoma"/>
                <a:ea typeface="Tahoma"/>
              </a:rPr>
              <a:t>Estos mecanismos y la reacción por parte de los pueblos en sus luchas de liberación, han quedado plasmados a lo largo de la historia.</a:t>
            </a:r>
            <a:endParaRPr/>
          </a:p>
        </p:txBody>
      </p:sp>
      <p:pic>
        <p:nvPicPr>
          <p:cNvPr id="153" name="Picture 2"/>
          <p:cNvPicPr/>
          <p:nvPr/>
        </p:nvPicPr>
        <p:blipFill>
          <a:blip r:embed="rId2"/>
          <a:stretch>
            <a:fillRect/>
          </a:stretch>
        </p:blipFill>
        <p:spPr>
          <a:xfrm>
            <a:off x="2349720" y="3141000"/>
            <a:ext cx="4608000" cy="33264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A452A"/>
        </a:solidFill>
        <a:effectLst/>
      </p:bgPr>
    </p:bg>
    <p:spTree>
      <p:nvGrpSpPr>
        <p:cNvPr id="1" name=""/>
        <p:cNvGrpSpPr/>
        <p:nvPr/>
      </p:nvGrpSpPr>
      <p:grpSpPr>
        <a:xfrm>
          <a:off x="0" y="0"/>
          <a:ext cx="0" cy="0"/>
          <a:chOff x="0" y="0"/>
          <a:chExt cx="0" cy="0"/>
        </a:xfrm>
      </p:grpSpPr>
      <p:sp>
        <p:nvSpPr>
          <p:cNvPr id="154" name="TextShape 1"/>
          <p:cNvSpPr txBox="1"/>
          <p:nvPr/>
        </p:nvSpPr>
        <p:spPr>
          <a:xfrm>
            <a:off x="457200" y="274680"/>
            <a:ext cx="8362800" cy="1353960"/>
          </a:xfrm>
          <a:prstGeom prst="rect">
            <a:avLst/>
          </a:prstGeom>
        </p:spPr>
        <p:txBody>
          <a:bodyPr anchor="ctr"/>
          <a:lstStyle/>
          <a:p>
            <a:pPr algn="ctr">
              <a:lnSpc>
                <a:spcPct val="100000"/>
              </a:lnSpc>
            </a:pPr>
            <a:r>
              <a:rPr lang="es-AR" sz="3000" b="1">
                <a:solidFill>
                  <a:srgbClr val="002060"/>
                </a:solidFill>
                <a:latin typeface="Verdana"/>
                <a:ea typeface="Verdana"/>
              </a:rPr>
              <a:t>UN POCO DE HISTORIA:
</a:t>
            </a:r>
            <a:r>
              <a:rPr lang="es-AR" sz="3000" b="1">
                <a:solidFill>
                  <a:srgbClr val="4F6228"/>
                </a:solidFill>
                <a:latin typeface="Verdana"/>
                <a:ea typeface="Verdana"/>
              </a:rPr>
              <a:t>LAS DROGAS Y EL COLONIALISMO</a:t>
            </a:r>
            <a:endParaRPr/>
          </a:p>
        </p:txBody>
      </p:sp>
      <p:pic>
        <p:nvPicPr>
          <p:cNvPr id="155" name="3 Imagen"/>
          <p:cNvPicPr/>
          <p:nvPr/>
        </p:nvPicPr>
        <p:blipFill>
          <a:blip r:embed="rId2"/>
          <a:srcRect l="595062"/>
          <a:stretch>
            <a:fillRect/>
          </a:stretch>
        </p:blipFill>
        <p:spPr>
          <a:xfrm>
            <a:off x="4716000" y="1673280"/>
            <a:ext cx="4464000" cy="3895920"/>
          </a:xfrm>
          <a:prstGeom prst="rect">
            <a:avLst/>
          </a:prstGeom>
          <a:ln w="9360">
            <a:noFill/>
          </a:ln>
        </p:spPr>
      </p:pic>
      <p:sp>
        <p:nvSpPr>
          <p:cNvPr id="156" name="TextShape 2"/>
          <p:cNvSpPr txBox="1"/>
          <p:nvPr/>
        </p:nvSpPr>
        <p:spPr>
          <a:xfrm>
            <a:off x="0" y="1673280"/>
            <a:ext cx="4787640" cy="3895920"/>
          </a:xfrm>
          <a:prstGeom prst="rect">
            <a:avLst/>
          </a:prstGeom>
        </p:spPr>
        <p:txBody>
          <a:bodyPr/>
          <a:lstStyle/>
          <a:p>
            <a:pPr algn="just">
              <a:lnSpc>
                <a:spcPct val="100000"/>
              </a:lnSpc>
            </a:pPr>
            <a:r>
              <a:rPr lang="es-AR" sz="2600">
                <a:solidFill>
                  <a:srgbClr val="000000"/>
                </a:solidFill>
                <a:latin typeface="Tahoma"/>
                <a:ea typeface="Tahoma"/>
              </a:rPr>
              <a:t>Ya en las minas del Potosí se utilizó el consumo de coca para aumentar la resistencia de los mineros y para que pudieran trabajar con una muy mala alimentación o sin ella y soportar así las terribles condiciones laborales a las que eran sometidos.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3 Imagen"/>
          <p:cNvPicPr/>
          <p:nvPr/>
        </p:nvPicPr>
        <p:blipFill>
          <a:blip r:embed="rId2"/>
          <a:stretch>
            <a:fillRect/>
          </a:stretch>
        </p:blipFill>
        <p:spPr>
          <a:xfrm>
            <a:off x="-468720" y="0"/>
            <a:ext cx="9936720" cy="6857640"/>
          </a:xfrm>
          <a:prstGeom prst="rect">
            <a:avLst/>
          </a:prstGeom>
          <a:ln w="9360">
            <a:noFill/>
          </a:ln>
        </p:spPr>
      </p:pic>
      <p:sp>
        <p:nvSpPr>
          <p:cNvPr id="158" name="TextShape 1"/>
          <p:cNvSpPr txBox="1"/>
          <p:nvPr/>
        </p:nvSpPr>
        <p:spPr>
          <a:xfrm>
            <a:off x="1043640" y="1124640"/>
            <a:ext cx="6634800" cy="1065600"/>
          </a:xfrm>
          <a:prstGeom prst="rect">
            <a:avLst/>
          </a:prstGeom>
        </p:spPr>
        <p:txBody>
          <a:bodyPr anchor="ctr"/>
          <a:lstStyle/>
          <a:p>
            <a:pPr algn="ctr">
              <a:lnSpc>
                <a:spcPct val="100000"/>
              </a:lnSpc>
            </a:pPr>
            <a:r>
              <a:rPr lang="es-AR" sz="4000" b="1">
                <a:solidFill>
                  <a:srgbClr val="C00000"/>
                </a:solidFill>
                <a:latin typeface="Verdana"/>
                <a:ea typeface="Verdana"/>
              </a:rPr>
              <a:t>LOS INGLESES:</a:t>
            </a:r>
            <a:endParaRPr/>
          </a:p>
        </p:txBody>
      </p:sp>
      <p:sp>
        <p:nvSpPr>
          <p:cNvPr id="159" name="TextShape 2"/>
          <p:cNvSpPr txBox="1"/>
          <p:nvPr/>
        </p:nvSpPr>
        <p:spPr>
          <a:xfrm>
            <a:off x="457200" y="2032200"/>
            <a:ext cx="8229240" cy="2757240"/>
          </a:xfrm>
          <a:prstGeom prst="rect">
            <a:avLst/>
          </a:prstGeom>
        </p:spPr>
        <p:txBody>
          <a:bodyPr/>
          <a:lstStyle/>
          <a:p>
            <a:pPr algn="just">
              <a:lnSpc>
                <a:spcPct val="100000"/>
              </a:lnSpc>
            </a:pPr>
            <a:r>
              <a:rPr lang="es-AR" sz="2400">
                <a:solidFill>
                  <a:srgbClr val="000000"/>
                </a:solidFill>
                <a:latin typeface="Tahoma"/>
                <a:ea typeface="Tahoma"/>
              </a:rPr>
              <a:t>Fueron quienes mejor instrumentaron la utilización masiva de las drogas como elemento de su penetración imperialista en Asia.</a:t>
            </a:r>
            <a:endParaRPr/>
          </a:p>
          <a:p>
            <a:pPr algn="just">
              <a:lnSpc>
                <a:spcPct val="100000"/>
              </a:lnSpc>
            </a:pPr>
            <a:r>
              <a:rPr lang="es-AR" sz="2400">
                <a:solidFill>
                  <a:srgbClr val="000000"/>
                </a:solidFill>
                <a:latin typeface="Tahoma"/>
                <a:ea typeface="Tahoma"/>
              </a:rPr>
              <a:t>Inglaterra requería de muchos productos chinos, en particular del té, pero estos no deseaban comprar ningún producto británico, por lo que Gran Bretaña necesitaba de algún elemento para equilibrar la balanza de pagos.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sp>
        <p:nvSpPr>
          <p:cNvPr id="160" name="TextShape 1"/>
          <p:cNvSpPr txBox="1"/>
          <p:nvPr/>
        </p:nvSpPr>
        <p:spPr>
          <a:xfrm>
            <a:off x="395640" y="692640"/>
            <a:ext cx="4978440" cy="993600"/>
          </a:xfrm>
          <a:prstGeom prst="rect">
            <a:avLst/>
          </a:prstGeom>
        </p:spPr>
        <p:txBody>
          <a:bodyPr anchor="ctr"/>
          <a:lstStyle/>
          <a:p>
            <a:pPr>
              <a:lnSpc>
                <a:spcPct val="100000"/>
              </a:lnSpc>
            </a:pPr>
            <a:r>
              <a:rPr lang="es-AR" sz="4000" b="1">
                <a:solidFill>
                  <a:srgbClr val="4F6228"/>
                </a:solidFill>
                <a:latin typeface="Verdana"/>
                <a:ea typeface="Verdana"/>
              </a:rPr>
              <a:t>OPIO EN CHINA</a:t>
            </a:r>
            <a:endParaRPr/>
          </a:p>
        </p:txBody>
      </p:sp>
      <p:sp>
        <p:nvSpPr>
          <p:cNvPr id="161" name="TextShape 2"/>
          <p:cNvSpPr txBox="1"/>
          <p:nvPr/>
        </p:nvSpPr>
        <p:spPr>
          <a:xfrm>
            <a:off x="421200" y="1489680"/>
            <a:ext cx="7786800" cy="2318760"/>
          </a:xfrm>
          <a:prstGeom prst="rect">
            <a:avLst/>
          </a:prstGeom>
        </p:spPr>
        <p:txBody>
          <a:bodyPr/>
          <a:lstStyle/>
          <a:p>
            <a:pPr algn="just">
              <a:lnSpc>
                <a:spcPct val="100000"/>
              </a:lnSpc>
            </a:pPr>
            <a:r>
              <a:rPr lang="es-AR" sz="2400">
                <a:solidFill>
                  <a:srgbClr val="000000"/>
                </a:solidFill>
                <a:latin typeface="Tahoma"/>
                <a:ea typeface="Tahoma"/>
              </a:rPr>
              <a:t>De esta manera introdujeron desde una de sus colonias, la India británica, el opio en China, lo que generó la guerra entre ambos países (“</a:t>
            </a:r>
            <a:r>
              <a:rPr lang="es-AR" sz="2400" i="1">
                <a:solidFill>
                  <a:srgbClr val="000000"/>
                </a:solidFill>
                <a:latin typeface="Tahoma"/>
                <a:ea typeface="Tahoma"/>
              </a:rPr>
              <a:t>La Guerra del Opio”), </a:t>
            </a:r>
            <a:r>
              <a:rPr lang="es-AR" sz="2400">
                <a:solidFill>
                  <a:srgbClr val="000000"/>
                </a:solidFill>
                <a:latin typeface="Tahoma"/>
                <a:ea typeface="Tahoma"/>
              </a:rPr>
              <a:t>de la cual la potencia europea salió triunfante, generando la descomposición moral, económica y social de la población china, prácticamente hasta el triunfo de la revolución de Mao.</a:t>
            </a:r>
            <a:endParaRPr/>
          </a:p>
        </p:txBody>
      </p:sp>
      <p:pic>
        <p:nvPicPr>
          <p:cNvPr id="162" name="3 Imagen"/>
          <p:cNvPicPr/>
          <p:nvPr/>
        </p:nvPicPr>
        <p:blipFill>
          <a:blip r:embed="rId2"/>
          <a:stretch>
            <a:fillRect/>
          </a:stretch>
        </p:blipFill>
        <p:spPr>
          <a:xfrm>
            <a:off x="3531960" y="3700440"/>
            <a:ext cx="5611680" cy="316440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BF1DE"/>
        </a:solidFill>
        <a:effectLst/>
      </p:bgPr>
    </p:bg>
    <p:spTree>
      <p:nvGrpSpPr>
        <p:cNvPr id="1" name=""/>
        <p:cNvGrpSpPr/>
        <p:nvPr/>
      </p:nvGrpSpPr>
      <p:grpSpPr>
        <a:xfrm>
          <a:off x="0" y="0"/>
          <a:ext cx="0" cy="0"/>
          <a:chOff x="0" y="0"/>
          <a:chExt cx="0" cy="0"/>
        </a:xfrm>
      </p:grpSpPr>
      <p:pic>
        <p:nvPicPr>
          <p:cNvPr id="163" name="Picture 2"/>
          <p:cNvPicPr/>
          <p:nvPr/>
        </p:nvPicPr>
        <p:blipFill>
          <a:blip r:embed="rId2"/>
          <a:stretch>
            <a:fillRect/>
          </a:stretch>
        </p:blipFill>
        <p:spPr>
          <a:xfrm>
            <a:off x="4068000" y="3627000"/>
            <a:ext cx="5075640" cy="3258000"/>
          </a:xfrm>
          <a:prstGeom prst="rect">
            <a:avLst/>
          </a:prstGeom>
          <a:ln>
            <a:noFill/>
          </a:ln>
        </p:spPr>
      </p:pic>
      <p:pic>
        <p:nvPicPr>
          <p:cNvPr id="164" name="Picture 3"/>
          <p:cNvPicPr/>
          <p:nvPr/>
        </p:nvPicPr>
        <p:blipFill>
          <a:blip r:embed="rId3"/>
          <a:stretch>
            <a:fillRect/>
          </a:stretch>
        </p:blipFill>
        <p:spPr>
          <a:xfrm>
            <a:off x="0" y="-100080"/>
            <a:ext cx="5190480" cy="3456720"/>
          </a:xfrm>
          <a:prstGeom prst="rect">
            <a:avLst/>
          </a:prstGeom>
          <a:ln>
            <a:noFill/>
          </a:ln>
        </p:spPr>
      </p:pic>
      <p:sp>
        <p:nvSpPr>
          <p:cNvPr id="165" name="TextShape 1"/>
          <p:cNvSpPr txBox="1"/>
          <p:nvPr/>
        </p:nvSpPr>
        <p:spPr>
          <a:xfrm>
            <a:off x="1115640" y="1556640"/>
            <a:ext cx="6552360" cy="4032000"/>
          </a:xfrm>
          <a:prstGeom prst="rect">
            <a:avLst/>
          </a:prstGeom>
        </p:spPr>
        <p:txBody>
          <a:bodyPr/>
          <a:lstStyle/>
          <a:p>
            <a:pPr algn="ctr">
              <a:lnSpc>
                <a:spcPct val="100000"/>
              </a:lnSpc>
            </a:pPr>
            <a:r>
              <a:rPr lang="es-AR" sz="5000" b="1">
                <a:solidFill>
                  <a:srgbClr val="4F6228"/>
                </a:solidFill>
                <a:latin typeface="Verdana"/>
                <a:ea typeface="Verdana"/>
              </a:rPr>
              <a:t>El HSBC</a:t>
            </a:r>
            <a:endParaRPr/>
          </a:p>
          <a:p>
            <a:pPr algn="ctr">
              <a:lnSpc>
                <a:spcPct val="100000"/>
              </a:lnSpc>
            </a:pPr>
            <a:endParaRPr/>
          </a:p>
          <a:p>
            <a:pPr algn="just">
              <a:lnSpc>
                <a:spcPct val="100000"/>
              </a:lnSpc>
            </a:pPr>
            <a:r>
              <a:rPr lang="es-AR" sz="2600">
                <a:solidFill>
                  <a:srgbClr val="000000"/>
                </a:solidFill>
                <a:latin typeface="Tahoma"/>
                <a:ea typeface="Tahoma"/>
              </a:rPr>
              <a:t>Colateralmente Gran Bretaña crea un banco a efectos de desarrollar las acciones del tráfico y comercio del opio: el </a:t>
            </a:r>
            <a:r>
              <a:rPr lang="es-AR" sz="2600" b="1">
                <a:solidFill>
                  <a:srgbClr val="000000"/>
                </a:solidFill>
                <a:latin typeface="Tahoma"/>
                <a:ea typeface="Tahoma"/>
              </a:rPr>
              <a:t>HSBC</a:t>
            </a:r>
            <a:r>
              <a:rPr lang="es-AR" sz="2600">
                <a:solidFill>
                  <a:srgbClr val="000000"/>
                </a:solidFill>
                <a:latin typeface="Tahoma"/>
                <a:ea typeface="Tahoma"/>
              </a:rPr>
              <a:t>, conocido mundialmente por encabezar las operaciones de lavado y el desarrollo de mecanismos de evasión mediante </a:t>
            </a:r>
            <a:r>
              <a:rPr lang="es-AR" sz="2600" b="1" i="1">
                <a:solidFill>
                  <a:srgbClr val="000000"/>
                </a:solidFill>
                <a:latin typeface="Tahoma"/>
                <a:ea typeface="Tahoma"/>
              </a:rPr>
              <a:t>“cuentas negras”</a:t>
            </a:r>
            <a:r>
              <a:rPr lang="es-AR" sz="2600">
                <a:solidFill>
                  <a:srgbClr val="000000"/>
                </a:solidFill>
                <a:latin typeface="Tahoma"/>
                <a:ea typeface="Tahoma"/>
              </a:rPr>
              <a:t>.</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A452A"/>
        </a:solidFill>
        <a:effectLst/>
      </p:bgPr>
    </p:bg>
    <p:spTree>
      <p:nvGrpSpPr>
        <p:cNvPr id="1" name=""/>
        <p:cNvGrpSpPr/>
        <p:nvPr/>
      </p:nvGrpSpPr>
      <p:grpSpPr>
        <a:xfrm>
          <a:off x="0" y="0"/>
          <a:ext cx="0" cy="0"/>
          <a:chOff x="0" y="0"/>
          <a:chExt cx="0" cy="0"/>
        </a:xfrm>
      </p:grpSpPr>
      <p:sp>
        <p:nvSpPr>
          <p:cNvPr id="166" name="TextShape 1"/>
          <p:cNvSpPr txBox="1"/>
          <p:nvPr/>
        </p:nvSpPr>
        <p:spPr>
          <a:xfrm>
            <a:off x="467640" y="260640"/>
            <a:ext cx="8229240" cy="1142640"/>
          </a:xfrm>
          <a:prstGeom prst="rect">
            <a:avLst/>
          </a:prstGeom>
        </p:spPr>
        <p:txBody>
          <a:bodyPr anchor="ctr"/>
          <a:lstStyle/>
          <a:p>
            <a:pPr>
              <a:lnSpc>
                <a:spcPct val="100000"/>
              </a:lnSpc>
            </a:pPr>
            <a:r>
              <a:rPr lang="es-AR" sz="4800" b="1">
                <a:solidFill>
                  <a:srgbClr val="31859C"/>
                </a:solidFill>
                <a:latin typeface="Verdana"/>
                <a:ea typeface="Verdana"/>
              </a:rPr>
              <a:t>EL ALCOHOL: </a:t>
            </a:r>
            <a:endParaRPr/>
          </a:p>
        </p:txBody>
      </p:sp>
      <p:sp>
        <p:nvSpPr>
          <p:cNvPr id="167" name="TextShape 2"/>
          <p:cNvSpPr txBox="1"/>
          <p:nvPr/>
        </p:nvSpPr>
        <p:spPr>
          <a:xfrm>
            <a:off x="0" y="1772640"/>
            <a:ext cx="4021200" cy="3571200"/>
          </a:xfrm>
          <a:prstGeom prst="rect">
            <a:avLst/>
          </a:prstGeom>
        </p:spPr>
        <p:txBody>
          <a:bodyPr/>
          <a:lstStyle/>
          <a:p>
            <a:pPr algn="just">
              <a:lnSpc>
                <a:spcPct val="100000"/>
              </a:lnSpc>
            </a:pPr>
            <a:r>
              <a:rPr lang="es-AR" sz="2400">
                <a:solidFill>
                  <a:srgbClr val="000000"/>
                </a:solidFill>
                <a:latin typeface="Tahoma"/>
                <a:ea typeface="Tahoma"/>
              </a:rPr>
              <a:t>Por su parte los colonos blancos estadounidenses utilizaron el alcohol para someter a la población indígena e igual mecanismo se ha usado (y aún se usa hoy) con las poblaciones de la selva amazónica en Brasil.</a:t>
            </a:r>
            <a:endParaRPr/>
          </a:p>
        </p:txBody>
      </p:sp>
      <p:pic>
        <p:nvPicPr>
          <p:cNvPr id="168" name="3 Imagen"/>
          <p:cNvPicPr/>
          <p:nvPr/>
        </p:nvPicPr>
        <p:blipFill>
          <a:blip r:embed="rId2"/>
          <a:srcRect l="226718" b="107647"/>
          <a:stretch>
            <a:fillRect/>
          </a:stretch>
        </p:blipFill>
        <p:spPr>
          <a:xfrm>
            <a:off x="4021560" y="1772640"/>
            <a:ext cx="5131080" cy="357120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sp>
        <p:nvSpPr>
          <p:cNvPr id="169" name="TextShape 1"/>
          <p:cNvSpPr txBox="1"/>
          <p:nvPr/>
        </p:nvSpPr>
        <p:spPr>
          <a:xfrm>
            <a:off x="457200" y="274680"/>
            <a:ext cx="8229240" cy="1142640"/>
          </a:xfrm>
          <a:prstGeom prst="rect">
            <a:avLst/>
          </a:prstGeom>
        </p:spPr>
        <p:txBody>
          <a:bodyPr anchor="ctr"/>
          <a:lstStyle/>
          <a:p>
            <a:pPr>
              <a:lnSpc>
                <a:spcPct val="100000"/>
              </a:lnSpc>
            </a:pPr>
            <a:r>
              <a:rPr lang="es-AR" sz="4000" b="1">
                <a:solidFill>
                  <a:srgbClr val="31859C"/>
                </a:solidFill>
                <a:latin typeface="Verdana"/>
                <a:ea typeface="Verdana"/>
              </a:rPr>
              <a:t>PENSADORES DE LOS PARTIDOS “DE IZQUIERDA”</a:t>
            </a:r>
            <a:endParaRPr/>
          </a:p>
        </p:txBody>
      </p:sp>
      <p:sp>
        <p:nvSpPr>
          <p:cNvPr id="170" name="TextShape 2"/>
          <p:cNvSpPr txBox="1"/>
          <p:nvPr/>
        </p:nvSpPr>
        <p:spPr>
          <a:xfrm>
            <a:off x="467640" y="1628640"/>
            <a:ext cx="4968360" cy="4392000"/>
          </a:xfrm>
          <a:prstGeom prst="rect">
            <a:avLst/>
          </a:prstGeom>
        </p:spPr>
        <p:txBody>
          <a:bodyPr/>
          <a:lstStyle/>
          <a:p>
            <a:pPr algn="just">
              <a:lnSpc>
                <a:spcPct val="100000"/>
              </a:lnSpc>
            </a:pPr>
            <a:r>
              <a:rPr lang="es-AR" sz="2400">
                <a:solidFill>
                  <a:srgbClr val="000000"/>
                </a:solidFill>
                <a:latin typeface="Tahoma"/>
                <a:ea typeface="Tahoma"/>
              </a:rPr>
              <a:t>Europeos y americanos describen cómo se utilizaba el alcohol y las drogas en las grandes fábricas y en las minas, tanto como mecanismo de explotación, como de división entre los trabajadores, impidiendo la organización sindical y rompiendo los lazos de solidaridad, quebrando de esta manera su condición humana. </a:t>
            </a:r>
            <a:endParaRPr/>
          </a:p>
        </p:txBody>
      </p:sp>
      <p:pic>
        <p:nvPicPr>
          <p:cNvPr id="171" name="3 Imagen"/>
          <p:cNvPicPr/>
          <p:nvPr/>
        </p:nvPicPr>
        <p:blipFill>
          <a:blip r:embed="rId2"/>
          <a:stretch>
            <a:fillRect/>
          </a:stretch>
        </p:blipFill>
        <p:spPr>
          <a:xfrm>
            <a:off x="5580000" y="1989000"/>
            <a:ext cx="2838600" cy="371052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sp>
        <p:nvSpPr>
          <p:cNvPr id="172" name="TextShape 1"/>
          <p:cNvSpPr txBox="1"/>
          <p:nvPr/>
        </p:nvSpPr>
        <p:spPr>
          <a:xfrm>
            <a:off x="457200" y="274680"/>
            <a:ext cx="8229240" cy="1142640"/>
          </a:xfrm>
          <a:prstGeom prst="rect">
            <a:avLst/>
          </a:prstGeom>
        </p:spPr>
        <p:txBody>
          <a:bodyPr anchor="ctr"/>
          <a:lstStyle/>
          <a:p>
            <a:pPr algn="ctr">
              <a:lnSpc>
                <a:spcPct val="100000"/>
              </a:lnSpc>
            </a:pPr>
            <a:r>
              <a:rPr lang="es-AR" sz="4000" b="1">
                <a:solidFill>
                  <a:srgbClr val="31859C"/>
                </a:solidFill>
                <a:latin typeface="Verdana"/>
                <a:ea typeface="Verdana"/>
              </a:rPr>
              <a:t>LA CONQUISTA DEL DESIERTO</a:t>
            </a:r>
            <a:endParaRPr/>
          </a:p>
        </p:txBody>
      </p:sp>
      <p:sp>
        <p:nvSpPr>
          <p:cNvPr id="173" name="TextShape 2"/>
          <p:cNvSpPr txBox="1"/>
          <p:nvPr/>
        </p:nvSpPr>
        <p:spPr>
          <a:xfrm>
            <a:off x="0" y="1833480"/>
            <a:ext cx="4686480" cy="3395520"/>
          </a:xfrm>
          <a:prstGeom prst="rect">
            <a:avLst/>
          </a:prstGeom>
        </p:spPr>
        <p:txBody>
          <a:bodyPr/>
          <a:lstStyle/>
          <a:p>
            <a:pPr algn="just">
              <a:lnSpc>
                <a:spcPct val="100000"/>
              </a:lnSpc>
            </a:pPr>
            <a:r>
              <a:rPr lang="es-AR" sz="2400">
                <a:solidFill>
                  <a:srgbClr val="17375E"/>
                </a:solidFill>
                <a:latin typeface="Tahoma"/>
                <a:ea typeface="Tahoma"/>
              </a:rPr>
              <a:t>En Argentina, la oligarquía, en su afán para apropiarse de las tierras de las tribus que ocupaban la Patagonia, utilizaron el alcohol para dominar a los gauchos que eran obligados a combatir a los habitantes patagónicos, adormeciendo sus conciencias por los crímenes y el genocidio en el que se veían obligados a participar.</a:t>
            </a:r>
            <a:endParaRPr/>
          </a:p>
        </p:txBody>
      </p:sp>
      <p:pic>
        <p:nvPicPr>
          <p:cNvPr id="174" name="3 Imagen"/>
          <p:cNvPicPr/>
          <p:nvPr/>
        </p:nvPicPr>
        <p:blipFill>
          <a:blip r:embed="rId2"/>
          <a:srcRect r="15675"/>
          <a:stretch>
            <a:fillRect/>
          </a:stretch>
        </p:blipFill>
        <p:spPr>
          <a:xfrm>
            <a:off x="4686840" y="1833480"/>
            <a:ext cx="4493160" cy="339552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EADA"/>
        </a:solidFill>
        <a:effectLst/>
      </p:bgPr>
    </p:bg>
    <p:spTree>
      <p:nvGrpSpPr>
        <p:cNvPr id="1" name=""/>
        <p:cNvGrpSpPr/>
        <p:nvPr/>
      </p:nvGrpSpPr>
      <p:grpSpPr>
        <a:xfrm>
          <a:off x="0" y="0"/>
          <a:ext cx="0" cy="0"/>
          <a:chOff x="0" y="0"/>
          <a:chExt cx="0" cy="0"/>
        </a:xfrm>
      </p:grpSpPr>
      <p:pic>
        <p:nvPicPr>
          <p:cNvPr id="119" name="Picture 2"/>
          <p:cNvPicPr/>
          <p:nvPr/>
        </p:nvPicPr>
        <p:blipFill>
          <a:blip r:embed="rId2"/>
          <a:stretch>
            <a:fillRect/>
          </a:stretch>
        </p:blipFill>
        <p:spPr>
          <a:xfrm>
            <a:off x="107640" y="190440"/>
            <a:ext cx="5032080" cy="6550560"/>
          </a:xfrm>
          <a:prstGeom prst="rect">
            <a:avLst/>
          </a:prstGeom>
          <a:ln>
            <a:noFill/>
          </a:ln>
        </p:spPr>
      </p:pic>
      <p:sp>
        <p:nvSpPr>
          <p:cNvPr id="120" name="TextShape 1"/>
          <p:cNvSpPr txBox="1"/>
          <p:nvPr/>
        </p:nvSpPr>
        <p:spPr>
          <a:xfrm>
            <a:off x="3594240" y="548640"/>
            <a:ext cx="4721760" cy="939600"/>
          </a:xfrm>
          <a:prstGeom prst="rect">
            <a:avLst/>
          </a:prstGeom>
        </p:spPr>
        <p:txBody>
          <a:bodyPr anchor="ctr"/>
          <a:lstStyle/>
          <a:p>
            <a:pPr>
              <a:lnSpc>
                <a:spcPct val="100000"/>
              </a:lnSpc>
            </a:pPr>
            <a:r>
              <a:rPr lang="es-AR" sz="3600" b="1">
                <a:solidFill>
                  <a:srgbClr val="632523"/>
                </a:solidFill>
                <a:latin typeface="Verdana"/>
                <a:ea typeface="Verdana"/>
              </a:rPr>
              <a:t>LA HISTORIA DE LA HUMANIDAD</a:t>
            </a:r>
            <a:endParaRPr/>
          </a:p>
        </p:txBody>
      </p:sp>
      <p:sp>
        <p:nvSpPr>
          <p:cNvPr id="121" name="TextShape 2"/>
          <p:cNvSpPr txBox="1"/>
          <p:nvPr/>
        </p:nvSpPr>
        <p:spPr>
          <a:xfrm>
            <a:off x="3708000" y="1560600"/>
            <a:ext cx="4392000" cy="5184360"/>
          </a:xfrm>
          <a:prstGeom prst="rect">
            <a:avLst/>
          </a:prstGeom>
        </p:spPr>
        <p:txBody>
          <a:bodyPr/>
          <a:lstStyle/>
          <a:p>
            <a:pPr algn="just">
              <a:lnSpc>
                <a:spcPct val="100000"/>
              </a:lnSpc>
            </a:pPr>
            <a:r>
              <a:rPr lang="es-AR" sz="2400">
                <a:solidFill>
                  <a:srgbClr val="383420"/>
                </a:solidFill>
                <a:latin typeface="Tahoma"/>
                <a:ea typeface="Tahoma"/>
              </a:rPr>
              <a:t>Nos muestra que desde tiempos muy remotos algunos hombres se dedicaron a acumular riquezas sin ser solidarios con el resto. Así se convirtieron en poderosos y en todos los imperios se esforzaron por esclavizar a un gran número de hombres y mujeres, no sólo de los pueblos conquistados, sino también de sus propios pueblos.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sp>
        <p:nvSpPr>
          <p:cNvPr id="175" name="TextShape 1"/>
          <p:cNvSpPr txBox="1"/>
          <p:nvPr/>
        </p:nvSpPr>
        <p:spPr>
          <a:xfrm>
            <a:off x="29520" y="29880"/>
            <a:ext cx="4470120" cy="1065600"/>
          </a:xfrm>
          <a:prstGeom prst="rect">
            <a:avLst/>
          </a:prstGeom>
        </p:spPr>
        <p:txBody>
          <a:bodyPr anchor="ctr"/>
          <a:lstStyle/>
          <a:p>
            <a:pPr>
              <a:lnSpc>
                <a:spcPct val="100000"/>
              </a:lnSpc>
            </a:pPr>
            <a:r>
              <a:rPr lang="es-AR" sz="4000" b="1">
                <a:solidFill>
                  <a:srgbClr val="31859C"/>
                </a:solidFill>
                <a:latin typeface="Verdana"/>
                <a:ea typeface="Verdana"/>
              </a:rPr>
              <a:t>LA FORESTAL:</a:t>
            </a:r>
            <a:endParaRPr/>
          </a:p>
        </p:txBody>
      </p:sp>
      <p:sp>
        <p:nvSpPr>
          <p:cNvPr id="176" name="TextShape 2"/>
          <p:cNvSpPr txBox="1"/>
          <p:nvPr/>
        </p:nvSpPr>
        <p:spPr>
          <a:xfrm>
            <a:off x="0" y="1268640"/>
            <a:ext cx="6372000" cy="4680000"/>
          </a:xfrm>
          <a:prstGeom prst="rect">
            <a:avLst/>
          </a:prstGeom>
        </p:spPr>
        <p:txBody>
          <a:bodyPr/>
          <a:lstStyle/>
          <a:p>
            <a:pPr algn="just">
              <a:lnSpc>
                <a:spcPct val="100000"/>
              </a:lnSpc>
            </a:pPr>
            <a:r>
              <a:rPr lang="es-AR" sz="2200">
                <a:solidFill>
                  <a:srgbClr val="17375E"/>
                </a:solidFill>
                <a:latin typeface="Tahoma"/>
                <a:ea typeface="Tahoma"/>
              </a:rPr>
              <a:t>Esta empresa inglesa fue el símbolo de la explotación en la década infame. Los trabajadores semiesclavizados en la extracción del tanino, se emborrachaban con el alcohol que les vendía la misma empresa para resistir el duro trabajo y la mala alimentación que se les daba.</a:t>
            </a:r>
            <a:endParaRPr/>
          </a:p>
        </p:txBody>
      </p:sp>
      <p:pic>
        <p:nvPicPr>
          <p:cNvPr id="177" name="4 Imagen"/>
          <p:cNvPicPr/>
          <p:nvPr/>
        </p:nvPicPr>
        <p:blipFill>
          <a:blip r:embed="rId2"/>
          <a:stretch>
            <a:fillRect/>
          </a:stretch>
        </p:blipFill>
        <p:spPr>
          <a:xfrm>
            <a:off x="6372360" y="1268640"/>
            <a:ext cx="2771280" cy="5035680"/>
          </a:xfrm>
          <a:prstGeom prst="rect">
            <a:avLst/>
          </a:prstGeom>
          <a:ln w="9360">
            <a:noFill/>
          </a:ln>
        </p:spPr>
      </p:pic>
      <p:pic>
        <p:nvPicPr>
          <p:cNvPr id="178" name="5 Imagen"/>
          <p:cNvPicPr/>
          <p:nvPr/>
        </p:nvPicPr>
        <p:blipFill>
          <a:blip r:embed="rId3"/>
          <a:stretch>
            <a:fillRect/>
          </a:stretch>
        </p:blipFill>
        <p:spPr>
          <a:xfrm>
            <a:off x="-36360" y="3668040"/>
            <a:ext cx="6408360" cy="264492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sp>
        <p:nvSpPr>
          <p:cNvPr id="179" name="TextShape 1"/>
          <p:cNvSpPr txBox="1"/>
          <p:nvPr/>
        </p:nvSpPr>
        <p:spPr>
          <a:xfrm>
            <a:off x="457200" y="274680"/>
            <a:ext cx="4834440" cy="993600"/>
          </a:xfrm>
          <a:prstGeom prst="rect">
            <a:avLst/>
          </a:prstGeom>
        </p:spPr>
        <p:txBody>
          <a:bodyPr anchor="ctr"/>
          <a:lstStyle/>
          <a:p>
            <a:pPr>
              <a:lnSpc>
                <a:spcPct val="100000"/>
              </a:lnSpc>
            </a:pPr>
            <a:r>
              <a:rPr lang="es-AR" sz="4000" b="1">
                <a:solidFill>
                  <a:srgbClr val="31859C"/>
                </a:solidFill>
                <a:latin typeface="Verdana"/>
                <a:ea typeface="Verdana"/>
              </a:rPr>
              <a:t>LOS HACHEROS:</a:t>
            </a:r>
            <a:endParaRPr/>
          </a:p>
        </p:txBody>
      </p:sp>
      <p:sp>
        <p:nvSpPr>
          <p:cNvPr id="180" name="TextShape 2"/>
          <p:cNvSpPr txBox="1"/>
          <p:nvPr/>
        </p:nvSpPr>
        <p:spPr>
          <a:xfrm>
            <a:off x="0" y="1628640"/>
            <a:ext cx="4283640" cy="3793680"/>
          </a:xfrm>
          <a:prstGeom prst="rect">
            <a:avLst/>
          </a:prstGeom>
        </p:spPr>
        <p:txBody>
          <a:bodyPr/>
          <a:lstStyle/>
          <a:p>
            <a:pPr algn="just">
              <a:lnSpc>
                <a:spcPct val="100000"/>
              </a:lnSpc>
            </a:pPr>
            <a:r>
              <a:rPr lang="es-AR" sz="2300">
                <a:solidFill>
                  <a:srgbClr val="17375E"/>
                </a:solidFill>
                <a:latin typeface="Tahoma"/>
                <a:ea typeface="Tahoma"/>
              </a:rPr>
              <a:t>Siempre le debían “al bolichero”, por lo que tenían que retornar pasivamente al trabajo de sol a sol, para recibir los “vales” que le permitirían cancelar su deuda y poder de esta manera volver a consumir, prolongando eternamente su situación de verdadera esclavitud.</a:t>
            </a:r>
            <a:endParaRPr/>
          </a:p>
        </p:txBody>
      </p:sp>
      <p:pic>
        <p:nvPicPr>
          <p:cNvPr id="181" name="3 Imagen"/>
          <p:cNvPicPr/>
          <p:nvPr/>
        </p:nvPicPr>
        <p:blipFill>
          <a:blip r:embed="rId2"/>
          <a:stretch>
            <a:fillRect/>
          </a:stretch>
        </p:blipFill>
        <p:spPr>
          <a:xfrm>
            <a:off x="4212000" y="1628640"/>
            <a:ext cx="4968360" cy="379368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504D"/>
        </a:solidFill>
        <a:effectLst/>
      </p:bgPr>
    </p:bg>
    <p:spTree>
      <p:nvGrpSpPr>
        <p:cNvPr id="1" name=""/>
        <p:cNvGrpSpPr/>
        <p:nvPr/>
      </p:nvGrpSpPr>
      <p:grpSpPr>
        <a:xfrm>
          <a:off x="0" y="0"/>
          <a:ext cx="0" cy="0"/>
          <a:chOff x="0" y="0"/>
          <a:chExt cx="0" cy="0"/>
        </a:xfrm>
      </p:grpSpPr>
      <p:sp>
        <p:nvSpPr>
          <p:cNvPr id="182" name="TextShape 1"/>
          <p:cNvSpPr txBox="1"/>
          <p:nvPr/>
        </p:nvSpPr>
        <p:spPr>
          <a:xfrm>
            <a:off x="395640" y="990000"/>
            <a:ext cx="8229240" cy="1142640"/>
          </a:xfrm>
          <a:prstGeom prst="rect">
            <a:avLst/>
          </a:prstGeom>
        </p:spPr>
        <p:txBody>
          <a:bodyPr anchor="ctr"/>
          <a:lstStyle/>
          <a:p>
            <a:pPr algn="ctr">
              <a:lnSpc>
                <a:spcPct val="100000"/>
              </a:lnSpc>
            </a:pPr>
            <a:r>
              <a:rPr lang="es-AR" sz="4500" b="1">
                <a:solidFill>
                  <a:srgbClr val="F9F3DD"/>
                </a:solidFill>
                <a:latin typeface="Verdana"/>
                <a:ea typeface="Verdana"/>
              </a:rPr>
              <a:t>VENCER EL MIEDO</a:t>
            </a:r>
            <a:endParaRPr/>
          </a:p>
        </p:txBody>
      </p:sp>
      <p:sp>
        <p:nvSpPr>
          <p:cNvPr id="183" name="TextShape 2"/>
          <p:cNvSpPr txBox="1"/>
          <p:nvPr/>
        </p:nvSpPr>
        <p:spPr>
          <a:xfrm>
            <a:off x="0" y="2133000"/>
            <a:ext cx="6300000" cy="2787480"/>
          </a:xfrm>
          <a:prstGeom prst="rect">
            <a:avLst/>
          </a:prstGeom>
        </p:spPr>
        <p:txBody>
          <a:bodyPr/>
          <a:lstStyle/>
          <a:p>
            <a:pPr algn="just">
              <a:lnSpc>
                <a:spcPct val="100000"/>
              </a:lnSpc>
            </a:pPr>
            <a:r>
              <a:rPr lang="es-AR" sz="2400">
                <a:solidFill>
                  <a:srgbClr val="FFFFFF"/>
                </a:solidFill>
                <a:latin typeface="Tahoma"/>
                <a:ea typeface="Tahoma"/>
              </a:rPr>
              <a:t>Las drogas fueron utilizadas durante las guerras para vencer el miedo, combatir el dolor y sobreponerse a la adversidad, es decir, fueron un arma de manipulación de sus propias tropas. No es casual que los EE.UU. incluyeran en el Tratado de Versalles la prohibición para que los laboratorios de Alemania pudieran vender drogas.</a:t>
            </a:r>
            <a:endParaRPr/>
          </a:p>
        </p:txBody>
      </p:sp>
      <p:pic>
        <p:nvPicPr>
          <p:cNvPr id="184" name="4 Imagen"/>
          <p:cNvPicPr/>
          <p:nvPr/>
        </p:nvPicPr>
        <p:blipFill>
          <a:blip r:embed="rId2"/>
          <a:stretch>
            <a:fillRect/>
          </a:stretch>
        </p:blipFill>
        <p:spPr>
          <a:xfrm>
            <a:off x="6300360" y="2133000"/>
            <a:ext cx="2843280" cy="278748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C0000"/>
        </a:solidFill>
        <a:effectLst/>
      </p:bgPr>
    </p:bg>
    <p:spTree>
      <p:nvGrpSpPr>
        <p:cNvPr id="1" name=""/>
        <p:cNvGrpSpPr/>
        <p:nvPr/>
      </p:nvGrpSpPr>
      <p:grpSpPr>
        <a:xfrm>
          <a:off x="0" y="0"/>
          <a:ext cx="0" cy="0"/>
          <a:chOff x="0" y="0"/>
          <a:chExt cx="0" cy="0"/>
        </a:xfrm>
      </p:grpSpPr>
      <p:sp>
        <p:nvSpPr>
          <p:cNvPr id="185" name="TextShape 1"/>
          <p:cNvSpPr txBox="1"/>
          <p:nvPr/>
        </p:nvSpPr>
        <p:spPr>
          <a:xfrm>
            <a:off x="457200" y="274680"/>
            <a:ext cx="8229240" cy="1142640"/>
          </a:xfrm>
          <a:prstGeom prst="rect">
            <a:avLst/>
          </a:prstGeom>
        </p:spPr>
        <p:txBody>
          <a:bodyPr anchor="ctr"/>
          <a:lstStyle/>
          <a:p>
            <a:pPr>
              <a:lnSpc>
                <a:spcPct val="100000"/>
              </a:lnSpc>
            </a:pPr>
            <a:r>
              <a:rPr lang="es-AR" sz="4500" b="1">
                <a:solidFill>
                  <a:srgbClr val="F4F1E3"/>
                </a:solidFill>
                <a:latin typeface="Verdana"/>
                <a:ea typeface="Verdana"/>
              </a:rPr>
              <a:t>LA REVOLUCION RUSA:</a:t>
            </a:r>
            <a:endParaRPr/>
          </a:p>
        </p:txBody>
      </p:sp>
      <p:sp>
        <p:nvSpPr>
          <p:cNvPr id="186" name="TextShape 2"/>
          <p:cNvSpPr txBox="1"/>
          <p:nvPr/>
        </p:nvSpPr>
        <p:spPr>
          <a:xfrm>
            <a:off x="0" y="1357200"/>
            <a:ext cx="4785840" cy="4214520"/>
          </a:xfrm>
          <a:prstGeom prst="rect">
            <a:avLst/>
          </a:prstGeom>
        </p:spPr>
        <p:txBody>
          <a:bodyPr/>
          <a:lstStyle/>
          <a:p>
            <a:pPr algn="just">
              <a:lnSpc>
                <a:spcPct val="100000"/>
              </a:lnSpc>
            </a:pPr>
            <a:r>
              <a:rPr lang="es-AR" sz="2400">
                <a:solidFill>
                  <a:srgbClr val="F2F2F2"/>
                </a:solidFill>
                <a:latin typeface="Tahoma"/>
                <a:ea typeface="Tahoma"/>
              </a:rPr>
              <a:t>El decreto Nº 1 del primer gobierno de la revolución rusa, fue clausurar las destilerías de alcohol y quemar las reservas para </a:t>
            </a:r>
            <a:r>
              <a:rPr lang="es-AR" sz="2400" i="1">
                <a:solidFill>
                  <a:srgbClr val="F2F2F2"/>
                </a:solidFill>
                <a:latin typeface="Tahoma"/>
                <a:ea typeface="Tahoma"/>
              </a:rPr>
              <a:t>“preservar la lucidez”</a:t>
            </a:r>
            <a:r>
              <a:rPr lang="es-AR" sz="2400">
                <a:solidFill>
                  <a:srgbClr val="F2F2F2"/>
                </a:solidFill>
                <a:latin typeface="Tahoma"/>
                <a:ea typeface="Tahoma"/>
              </a:rPr>
              <a:t> del pueblo, el que masivamente estaba alcoholizado la mayor parte del día por obra del gobierno de los zares.</a:t>
            </a:r>
            <a:endParaRPr/>
          </a:p>
        </p:txBody>
      </p:sp>
      <p:pic>
        <p:nvPicPr>
          <p:cNvPr id="187" name="4 Imagen"/>
          <p:cNvPicPr/>
          <p:nvPr/>
        </p:nvPicPr>
        <p:blipFill>
          <a:blip r:embed="rId2"/>
          <a:srcRect l="16519" r="3905"/>
          <a:stretch>
            <a:fillRect/>
          </a:stretch>
        </p:blipFill>
        <p:spPr>
          <a:xfrm>
            <a:off x="4786200" y="1357200"/>
            <a:ext cx="4357440" cy="421452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62F13"/>
        </a:solidFill>
        <a:effectLst/>
      </p:bgPr>
    </p:bg>
    <p:spTree>
      <p:nvGrpSpPr>
        <p:cNvPr id="1" name=""/>
        <p:cNvGrpSpPr/>
        <p:nvPr/>
      </p:nvGrpSpPr>
      <p:grpSpPr>
        <a:xfrm>
          <a:off x="0" y="0"/>
          <a:ext cx="0" cy="0"/>
          <a:chOff x="0" y="0"/>
          <a:chExt cx="0" cy="0"/>
        </a:xfrm>
      </p:grpSpPr>
      <p:pic>
        <p:nvPicPr>
          <p:cNvPr id="188" name="3 Imagen"/>
          <p:cNvPicPr/>
          <p:nvPr/>
        </p:nvPicPr>
        <p:blipFill>
          <a:blip r:embed="rId2"/>
          <a:srcRect l="510000"/>
          <a:stretch>
            <a:fillRect/>
          </a:stretch>
        </p:blipFill>
        <p:spPr>
          <a:xfrm>
            <a:off x="0" y="1457280"/>
            <a:ext cx="4785840" cy="4097880"/>
          </a:xfrm>
          <a:prstGeom prst="rect">
            <a:avLst/>
          </a:prstGeom>
          <a:ln w="9360">
            <a:noFill/>
          </a:ln>
        </p:spPr>
      </p:pic>
      <p:sp>
        <p:nvSpPr>
          <p:cNvPr id="189" name="TextShape 1"/>
          <p:cNvSpPr txBox="1"/>
          <p:nvPr/>
        </p:nvSpPr>
        <p:spPr>
          <a:xfrm>
            <a:off x="4786200" y="1457280"/>
            <a:ext cx="4357440" cy="4114440"/>
          </a:xfrm>
          <a:prstGeom prst="rect">
            <a:avLst/>
          </a:prstGeom>
        </p:spPr>
        <p:txBody>
          <a:bodyPr/>
          <a:lstStyle/>
          <a:p>
            <a:pPr algn="just">
              <a:lnSpc>
                <a:spcPct val="100000"/>
              </a:lnSpc>
            </a:pPr>
            <a:r>
              <a:rPr lang="es-AR" sz="2200">
                <a:solidFill>
                  <a:srgbClr val="000000"/>
                </a:solidFill>
                <a:latin typeface="Tahoma"/>
                <a:ea typeface="Tahoma"/>
              </a:rPr>
              <a:t>En este país, el </a:t>
            </a:r>
            <a:r>
              <a:rPr lang="es-AR" sz="2200" b="1">
                <a:solidFill>
                  <a:srgbClr val="000000"/>
                </a:solidFill>
                <a:latin typeface="Tahoma"/>
                <a:ea typeface="Tahoma"/>
              </a:rPr>
              <a:t>Frente de Liberación Nacional,</a:t>
            </a:r>
            <a:r>
              <a:rPr lang="es-AR" sz="2200">
                <a:solidFill>
                  <a:srgbClr val="000000"/>
                </a:solidFill>
                <a:latin typeface="Tahoma"/>
                <a:ea typeface="Tahoma"/>
              </a:rPr>
              <a:t> en la lucha por su independencia del colonialismo europeo, en cada barrio que “liberaba”, comenzaba fusilando a los traficantes de drogas y a los proxenetas, quienes habían sido alentados por el gobierno colonial, esto a fin de cortar desde sus raíces las adicciones que hipotecaban el futuro de la juventud de su país.</a:t>
            </a:r>
            <a:endParaRPr/>
          </a:p>
        </p:txBody>
      </p:sp>
      <p:sp>
        <p:nvSpPr>
          <p:cNvPr id="190" name="TextShape 2"/>
          <p:cNvSpPr txBox="1"/>
          <p:nvPr/>
        </p:nvSpPr>
        <p:spPr>
          <a:xfrm>
            <a:off x="457200" y="417600"/>
            <a:ext cx="3542760" cy="1225080"/>
          </a:xfrm>
          <a:prstGeom prst="rect">
            <a:avLst/>
          </a:prstGeom>
        </p:spPr>
        <p:txBody>
          <a:bodyPr anchor="ctr"/>
          <a:lstStyle/>
          <a:p>
            <a:pPr>
              <a:lnSpc>
                <a:spcPct val="100000"/>
              </a:lnSpc>
            </a:pPr>
            <a:r>
              <a:rPr lang="es-AR" sz="4500" b="1">
                <a:solidFill>
                  <a:srgbClr val="F4F1E3"/>
                </a:solidFill>
                <a:latin typeface="Verdana"/>
                <a:ea typeface="Verdana"/>
              </a:rPr>
              <a:t>ARGELIA</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Picture 2"/>
          <p:cNvPicPr/>
          <p:nvPr/>
        </p:nvPicPr>
        <p:blipFill>
          <a:blip r:embed="rId2"/>
          <a:stretch>
            <a:fillRect/>
          </a:stretch>
        </p:blipFill>
        <p:spPr>
          <a:xfrm>
            <a:off x="0" y="-16200"/>
            <a:ext cx="9143640" cy="6873840"/>
          </a:xfrm>
          <a:prstGeom prst="rect">
            <a:avLst/>
          </a:prstGeom>
          <a:ln>
            <a:noFill/>
          </a:ln>
        </p:spPr>
      </p:pic>
      <p:sp>
        <p:nvSpPr>
          <p:cNvPr id="192" name="TextShape 1"/>
          <p:cNvSpPr txBox="1"/>
          <p:nvPr/>
        </p:nvSpPr>
        <p:spPr>
          <a:xfrm>
            <a:off x="611640" y="2277720"/>
            <a:ext cx="7632360" cy="1142640"/>
          </a:xfrm>
          <a:prstGeom prst="rect">
            <a:avLst/>
          </a:prstGeom>
        </p:spPr>
        <p:txBody>
          <a:bodyPr anchor="ctr"/>
          <a:lstStyle/>
          <a:p>
            <a:pPr algn="ctr">
              <a:lnSpc>
                <a:spcPct val="100000"/>
              </a:lnSpc>
            </a:pPr>
            <a:r>
              <a:rPr lang="es-AR" sz="4400" b="1">
                <a:solidFill>
                  <a:srgbClr val="C00000"/>
                </a:solidFill>
                <a:latin typeface="Aharoni"/>
              </a:rPr>
              <a:t>EL MOVIMIENTO ZAPATISTA EN MEXICO</a:t>
            </a:r>
            <a:endParaRPr/>
          </a:p>
        </p:txBody>
      </p:sp>
      <p:sp>
        <p:nvSpPr>
          <p:cNvPr id="193" name="TextShape 2"/>
          <p:cNvSpPr txBox="1"/>
          <p:nvPr/>
        </p:nvSpPr>
        <p:spPr>
          <a:xfrm>
            <a:off x="611640" y="3429000"/>
            <a:ext cx="7776360" cy="1295640"/>
          </a:xfrm>
          <a:prstGeom prst="rect">
            <a:avLst/>
          </a:prstGeom>
        </p:spPr>
        <p:txBody>
          <a:bodyPr/>
          <a:lstStyle/>
          <a:p>
            <a:pPr algn="ctr">
              <a:lnSpc>
                <a:spcPct val="100000"/>
              </a:lnSpc>
            </a:pPr>
            <a:r>
              <a:rPr lang="es-AR" sz="2600">
                <a:solidFill>
                  <a:srgbClr val="000000"/>
                </a:solidFill>
                <a:latin typeface="Tahoma"/>
                <a:ea typeface="Tahoma"/>
              </a:rPr>
              <a:t>Concretó la total eliminación del consumo de alcohol y drogas en los territorios de Chiapas por ellos controlados.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194" name="TextShape 1"/>
          <p:cNvSpPr txBox="1"/>
          <p:nvPr/>
        </p:nvSpPr>
        <p:spPr>
          <a:xfrm>
            <a:off x="0" y="413640"/>
            <a:ext cx="9143640" cy="1142640"/>
          </a:xfrm>
          <a:prstGeom prst="rect">
            <a:avLst/>
          </a:prstGeom>
        </p:spPr>
        <p:txBody>
          <a:bodyPr anchor="ctr"/>
          <a:lstStyle/>
          <a:p>
            <a:pPr algn="ctr">
              <a:lnSpc>
                <a:spcPct val="100000"/>
              </a:lnSpc>
            </a:pPr>
            <a:r>
              <a:rPr lang="es-AR" sz="3200" b="1">
                <a:solidFill>
                  <a:srgbClr val="C00000"/>
                </a:solidFill>
                <a:latin typeface="Verdana"/>
                <a:ea typeface="Verdana"/>
              </a:rPr>
              <a:t>EL ALCOHOL: “</a:t>
            </a:r>
            <a:r>
              <a:rPr lang="es-AR" sz="3200" b="1" i="1">
                <a:solidFill>
                  <a:srgbClr val="C00000"/>
                </a:solidFill>
                <a:latin typeface="Verdana"/>
                <a:ea typeface="Verdana"/>
              </a:rPr>
              <a:t>ARMA DEL SISTEMA CAPITALISTA”</a:t>
            </a:r>
            <a:endParaRPr/>
          </a:p>
        </p:txBody>
      </p:sp>
      <p:sp>
        <p:nvSpPr>
          <p:cNvPr id="195" name="TextShape 2"/>
          <p:cNvSpPr txBox="1"/>
          <p:nvPr/>
        </p:nvSpPr>
        <p:spPr>
          <a:xfrm>
            <a:off x="4068000" y="1700640"/>
            <a:ext cx="4752000" cy="3155040"/>
          </a:xfrm>
          <a:prstGeom prst="rect">
            <a:avLst/>
          </a:prstGeom>
        </p:spPr>
        <p:txBody>
          <a:bodyPr/>
          <a:lstStyle/>
          <a:p>
            <a:pPr algn="just">
              <a:lnSpc>
                <a:spcPct val="100000"/>
              </a:lnSpc>
            </a:pPr>
            <a:r>
              <a:rPr lang="es-AR" sz="2400">
                <a:solidFill>
                  <a:srgbClr val="404040"/>
                </a:solidFill>
                <a:latin typeface="Tahoma"/>
                <a:ea typeface="Tahoma"/>
              </a:rPr>
              <a:t>Los zapatistas, reuniendo a la población en las parroquias católicas, realizaron con éstas las campañas contra las adicciones, afirmando que </a:t>
            </a:r>
            <a:r>
              <a:rPr lang="es-AR" sz="2400" b="1" i="1">
                <a:solidFill>
                  <a:srgbClr val="404040"/>
                </a:solidFill>
                <a:latin typeface="Tahoma"/>
                <a:ea typeface="Tahoma"/>
              </a:rPr>
              <a:t>“el alcohol ha sido un arma del sistema capitalista neoliberal para controlar a los pueblos originarios, mantenernos</a:t>
            </a:r>
            <a:endParaRPr/>
          </a:p>
        </p:txBody>
      </p:sp>
      <p:pic>
        <p:nvPicPr>
          <p:cNvPr id="196" name="3 Imagen"/>
          <p:cNvPicPr/>
          <p:nvPr/>
        </p:nvPicPr>
        <p:blipFill>
          <a:blip r:embed="rId2"/>
          <a:stretch>
            <a:fillRect/>
          </a:stretch>
        </p:blipFill>
        <p:spPr>
          <a:xfrm>
            <a:off x="683640" y="1772640"/>
            <a:ext cx="3384000" cy="2880000"/>
          </a:xfrm>
          <a:prstGeom prst="rect">
            <a:avLst/>
          </a:prstGeom>
          <a:ln w="9360">
            <a:noFill/>
          </a:ln>
        </p:spPr>
      </p:pic>
      <p:sp>
        <p:nvSpPr>
          <p:cNvPr id="197" name="CustomShape 3"/>
          <p:cNvSpPr/>
          <p:nvPr/>
        </p:nvSpPr>
        <p:spPr>
          <a:xfrm>
            <a:off x="467640" y="4640400"/>
            <a:ext cx="8280720" cy="1918440"/>
          </a:xfrm>
          <a:prstGeom prst="rect">
            <a:avLst/>
          </a:prstGeom>
          <a:noFill/>
          <a:ln>
            <a:noFill/>
          </a:ln>
        </p:spPr>
        <p:txBody>
          <a:bodyPr lIns="90000" tIns="45000" rIns="90000" bIns="45000"/>
          <a:lstStyle/>
          <a:p>
            <a:pPr algn="just">
              <a:lnSpc>
                <a:spcPct val="100000"/>
              </a:lnSpc>
            </a:pPr>
            <a:r>
              <a:rPr lang="es-AR" sz="2400" b="1" i="1">
                <a:solidFill>
                  <a:srgbClr val="404040"/>
                </a:solidFill>
                <a:latin typeface="Tahoma"/>
                <a:ea typeface="Tahoma"/>
              </a:rPr>
              <a:t>dominados, mientras nos roban nuestras tierras y mientras eliminan las leyes justas por leyes injustas, como la ley de hidrocarburos.”</a:t>
            </a:r>
            <a:r>
              <a:rPr lang="es-AR" sz="2400" b="1">
                <a:solidFill>
                  <a:srgbClr val="404040"/>
                </a:solidFill>
                <a:latin typeface="Tahoma"/>
                <a:ea typeface="Tahoma"/>
              </a:rPr>
              <a:t> </a:t>
            </a:r>
            <a:endParaRPr/>
          </a:p>
          <a:p>
            <a:pPr algn="just">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84807"/>
        </a:solidFill>
        <a:effectLst/>
      </p:bgPr>
    </p:bg>
    <p:spTree>
      <p:nvGrpSpPr>
        <p:cNvPr id="1" name=""/>
        <p:cNvGrpSpPr/>
        <p:nvPr/>
      </p:nvGrpSpPr>
      <p:grpSpPr>
        <a:xfrm>
          <a:off x="0" y="0"/>
          <a:ext cx="0" cy="0"/>
          <a:chOff x="0" y="0"/>
          <a:chExt cx="0" cy="0"/>
        </a:xfrm>
      </p:grpSpPr>
      <p:sp>
        <p:nvSpPr>
          <p:cNvPr id="198" name="TextShape 1"/>
          <p:cNvSpPr txBox="1"/>
          <p:nvPr/>
        </p:nvSpPr>
        <p:spPr>
          <a:xfrm>
            <a:off x="0" y="274680"/>
            <a:ext cx="9143640" cy="1142640"/>
          </a:xfrm>
          <a:prstGeom prst="rect">
            <a:avLst/>
          </a:prstGeom>
        </p:spPr>
        <p:txBody>
          <a:bodyPr anchor="ctr"/>
          <a:lstStyle/>
          <a:p>
            <a:pPr algn="ctr">
              <a:lnSpc>
                <a:spcPct val="100000"/>
              </a:lnSpc>
            </a:pPr>
            <a:r>
              <a:rPr lang="es-AR" sz="3200" b="1">
                <a:solidFill>
                  <a:srgbClr val="C00000"/>
                </a:solidFill>
                <a:latin typeface="Verdana"/>
                <a:ea typeface="Verdana"/>
              </a:rPr>
              <a:t>“A LOS INDIOS SE LOS CONTROLA CON UN TRAGO”</a:t>
            </a:r>
            <a:endParaRPr/>
          </a:p>
        </p:txBody>
      </p:sp>
      <p:sp>
        <p:nvSpPr>
          <p:cNvPr id="199" name="TextShape 2"/>
          <p:cNvSpPr txBox="1"/>
          <p:nvPr/>
        </p:nvSpPr>
        <p:spPr>
          <a:xfrm>
            <a:off x="0" y="2061000"/>
            <a:ext cx="5507640" cy="3528000"/>
          </a:xfrm>
          <a:prstGeom prst="rect">
            <a:avLst/>
          </a:prstGeom>
        </p:spPr>
        <p:txBody>
          <a:bodyPr/>
          <a:lstStyle/>
          <a:p>
            <a:pPr algn="just">
              <a:lnSpc>
                <a:spcPct val="100000"/>
              </a:lnSpc>
            </a:pPr>
            <a:r>
              <a:rPr lang="es-AR" sz="2400">
                <a:solidFill>
                  <a:srgbClr val="000000"/>
                </a:solidFill>
                <a:latin typeface="Tahoma"/>
                <a:ea typeface="Tahoma"/>
              </a:rPr>
              <a:t>En una región donde el analfabetismo era del orden del 80%, los zapatistas destacan que eliminadas las adicciones, pudieron enseñar a leer y a escribir a toda la población, cambiando de esta manera la realidad a la que la habían sometido los sectores dominantes, quienes afirmaban que </a:t>
            </a:r>
            <a:r>
              <a:rPr lang="es-AR" sz="2400" i="1">
                <a:solidFill>
                  <a:srgbClr val="000000"/>
                </a:solidFill>
                <a:latin typeface="Tahoma"/>
                <a:ea typeface="Tahoma"/>
              </a:rPr>
              <a:t>“a los indios se los controla con un trago”</a:t>
            </a:r>
            <a:r>
              <a:rPr lang="es-AR" sz="2400">
                <a:solidFill>
                  <a:srgbClr val="000000"/>
                </a:solidFill>
                <a:latin typeface="Tahoma"/>
                <a:ea typeface="Tahoma"/>
              </a:rPr>
              <a:t>.</a:t>
            </a:r>
            <a:endParaRPr/>
          </a:p>
        </p:txBody>
      </p:sp>
      <p:pic>
        <p:nvPicPr>
          <p:cNvPr id="200" name="5 Imagen"/>
          <p:cNvPicPr/>
          <p:nvPr/>
        </p:nvPicPr>
        <p:blipFill>
          <a:blip r:embed="rId2"/>
          <a:srcRect l="606888" r="407555" b="190268"/>
          <a:stretch>
            <a:fillRect/>
          </a:stretch>
        </p:blipFill>
        <p:spPr>
          <a:xfrm>
            <a:off x="5508000" y="2061000"/>
            <a:ext cx="3635640" cy="352800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7E4BD"/>
        </a:solidFill>
        <a:effectLst/>
      </p:bgPr>
    </p:bg>
    <p:spTree>
      <p:nvGrpSpPr>
        <p:cNvPr id="1" name=""/>
        <p:cNvGrpSpPr/>
        <p:nvPr/>
      </p:nvGrpSpPr>
      <p:grpSpPr>
        <a:xfrm>
          <a:off x="0" y="0"/>
          <a:ext cx="0" cy="0"/>
          <a:chOff x="0" y="0"/>
          <a:chExt cx="0" cy="0"/>
        </a:xfrm>
      </p:grpSpPr>
      <p:sp>
        <p:nvSpPr>
          <p:cNvPr id="201" name="TextShape 1"/>
          <p:cNvSpPr txBox="1"/>
          <p:nvPr/>
        </p:nvSpPr>
        <p:spPr>
          <a:xfrm>
            <a:off x="0" y="274680"/>
            <a:ext cx="9143640" cy="1142640"/>
          </a:xfrm>
          <a:prstGeom prst="rect">
            <a:avLst/>
          </a:prstGeom>
        </p:spPr>
        <p:txBody>
          <a:bodyPr anchor="ctr"/>
          <a:lstStyle/>
          <a:p>
            <a:pPr algn="ctr">
              <a:lnSpc>
                <a:spcPct val="100000"/>
              </a:lnSpc>
            </a:pPr>
            <a:r>
              <a:rPr lang="es-AR" sz="3800" b="1">
                <a:solidFill>
                  <a:srgbClr val="632523"/>
                </a:solidFill>
                <a:latin typeface="Verdana"/>
                <a:ea typeface="Verdana"/>
              </a:rPr>
              <a:t>MOVIMIENTO ZAPATISTA</a:t>
            </a:r>
            <a:endParaRPr/>
          </a:p>
        </p:txBody>
      </p:sp>
      <p:sp>
        <p:nvSpPr>
          <p:cNvPr id="202" name="TextShape 2"/>
          <p:cNvSpPr txBox="1"/>
          <p:nvPr/>
        </p:nvSpPr>
        <p:spPr>
          <a:xfrm>
            <a:off x="4428000" y="1940760"/>
            <a:ext cx="4536000" cy="3024000"/>
          </a:xfrm>
          <a:prstGeom prst="rect">
            <a:avLst/>
          </a:prstGeom>
        </p:spPr>
        <p:txBody>
          <a:bodyPr/>
          <a:lstStyle/>
          <a:p>
            <a:pPr algn="just">
              <a:lnSpc>
                <a:spcPct val="100000"/>
              </a:lnSpc>
            </a:pPr>
            <a:r>
              <a:rPr lang="es-AR" sz="2400">
                <a:solidFill>
                  <a:srgbClr val="000000"/>
                </a:solidFill>
                <a:latin typeface="Tahoma"/>
                <a:ea typeface="Tahoma"/>
              </a:rPr>
              <a:t>Hoy mismo, en uno de los últimos comunicados del Movimiento Zapatista, proclaman – en los tres primeros puntos – el cierre de las cantinas, la erradicación de las drogas y el combate a la prostitución, para agregar luego</a:t>
            </a:r>
            <a:endParaRPr/>
          </a:p>
        </p:txBody>
      </p:sp>
      <p:pic>
        <p:nvPicPr>
          <p:cNvPr id="203" name="3 Imagen"/>
          <p:cNvPicPr/>
          <p:nvPr/>
        </p:nvPicPr>
        <p:blipFill>
          <a:blip r:embed="rId2"/>
          <a:stretch>
            <a:fillRect/>
          </a:stretch>
        </p:blipFill>
        <p:spPr>
          <a:xfrm>
            <a:off x="251640" y="2012760"/>
            <a:ext cx="4098960" cy="2808000"/>
          </a:xfrm>
          <a:prstGeom prst="rect">
            <a:avLst/>
          </a:prstGeom>
          <a:ln>
            <a:noFill/>
          </a:ln>
        </p:spPr>
      </p:pic>
      <p:sp>
        <p:nvSpPr>
          <p:cNvPr id="204" name="CustomShape 3"/>
          <p:cNvSpPr/>
          <p:nvPr/>
        </p:nvSpPr>
        <p:spPr>
          <a:xfrm>
            <a:off x="395640" y="4893120"/>
            <a:ext cx="8496720" cy="1552680"/>
          </a:xfrm>
          <a:prstGeom prst="rect">
            <a:avLst/>
          </a:prstGeom>
          <a:noFill/>
          <a:ln>
            <a:noFill/>
          </a:ln>
        </p:spPr>
        <p:txBody>
          <a:bodyPr lIns="90000" tIns="45000" rIns="90000" bIns="45000"/>
          <a:lstStyle/>
          <a:p>
            <a:pPr algn="just">
              <a:lnSpc>
                <a:spcPct val="100000"/>
              </a:lnSpc>
            </a:pPr>
            <a:r>
              <a:rPr lang="es-AR" sz="2400">
                <a:solidFill>
                  <a:srgbClr val="000000"/>
                </a:solidFill>
                <a:latin typeface="Tahoma"/>
                <a:ea typeface="Tahoma"/>
              </a:rPr>
              <a:t>la necesidad de preservar a los integrantes del Consejo Pastoral de Simojovel y a su párroco, junto con el reclamo por la aparición de los 43 estudiantes secuestrados.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53735"/>
        </a:solidFill>
        <a:effectLst/>
      </p:bgPr>
    </p:bg>
    <p:spTree>
      <p:nvGrpSpPr>
        <p:cNvPr id="1" name=""/>
        <p:cNvGrpSpPr/>
        <p:nvPr/>
      </p:nvGrpSpPr>
      <p:grpSpPr>
        <a:xfrm>
          <a:off x="0" y="0"/>
          <a:ext cx="0" cy="0"/>
          <a:chOff x="0" y="0"/>
          <a:chExt cx="0" cy="0"/>
        </a:xfrm>
      </p:grpSpPr>
      <p:sp>
        <p:nvSpPr>
          <p:cNvPr id="205" name="TextShape 1"/>
          <p:cNvSpPr txBox="1"/>
          <p:nvPr/>
        </p:nvSpPr>
        <p:spPr>
          <a:xfrm>
            <a:off x="662760" y="692640"/>
            <a:ext cx="8229240" cy="1142640"/>
          </a:xfrm>
          <a:prstGeom prst="rect">
            <a:avLst/>
          </a:prstGeom>
        </p:spPr>
        <p:txBody>
          <a:bodyPr anchor="ctr"/>
          <a:lstStyle/>
          <a:p>
            <a:pPr algn="ctr">
              <a:lnSpc>
                <a:spcPct val="100000"/>
              </a:lnSpc>
            </a:pPr>
            <a:r>
              <a:rPr lang="es-AR" sz="4400">
                <a:solidFill>
                  <a:srgbClr val="FFFFFF"/>
                </a:solidFill>
                <a:latin typeface="Aharoni"/>
              </a:rPr>
              <a:t>EL IMPERIALISMO HOY </a:t>
            </a:r>
            <a:endParaRPr/>
          </a:p>
        </p:txBody>
      </p:sp>
      <p:pic>
        <p:nvPicPr>
          <p:cNvPr id="206" name="3 Imagen"/>
          <p:cNvPicPr/>
          <p:nvPr/>
        </p:nvPicPr>
        <p:blipFill>
          <a:blip r:embed="rId2"/>
          <a:srcRect l="147826" t="133165" r="140711" b="45728"/>
          <a:stretch>
            <a:fillRect/>
          </a:stretch>
        </p:blipFill>
        <p:spPr>
          <a:xfrm>
            <a:off x="0" y="1663560"/>
            <a:ext cx="4025520" cy="3358800"/>
          </a:xfrm>
          <a:prstGeom prst="rect">
            <a:avLst/>
          </a:prstGeom>
          <a:ln w="9360">
            <a:noFill/>
          </a:ln>
        </p:spPr>
      </p:pic>
      <p:sp>
        <p:nvSpPr>
          <p:cNvPr id="207" name="TextShape 2"/>
          <p:cNvSpPr txBox="1"/>
          <p:nvPr/>
        </p:nvSpPr>
        <p:spPr>
          <a:xfrm>
            <a:off x="3996000" y="1663560"/>
            <a:ext cx="5147640" cy="3358800"/>
          </a:xfrm>
          <a:prstGeom prst="rect">
            <a:avLst/>
          </a:prstGeom>
        </p:spPr>
        <p:txBody>
          <a:bodyPr/>
          <a:lstStyle/>
          <a:p>
            <a:pPr algn="just">
              <a:lnSpc>
                <a:spcPct val="100000"/>
              </a:lnSpc>
            </a:pPr>
            <a:r>
              <a:rPr lang="es-AR" sz="2400">
                <a:solidFill>
                  <a:srgbClr val="10243E"/>
                </a:solidFill>
                <a:latin typeface="Tahoma"/>
                <a:ea typeface="Tahoma"/>
              </a:rPr>
              <a:t>Pocas dudas caben de que EE.UU. ha dejado de ser la potencia dominante desde el punto de vista económico, pero tampoco quedan dudas sobre su capacidad de destrucción bélica, siendo su inversión en el gasto militar, similar al de todos los otros países del planeta juntos.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 name="TextShape 1"/>
          <p:cNvSpPr txBox="1"/>
          <p:nvPr/>
        </p:nvSpPr>
        <p:spPr>
          <a:xfrm>
            <a:off x="3697560" y="332640"/>
            <a:ext cx="5410440" cy="1142640"/>
          </a:xfrm>
          <a:prstGeom prst="rect">
            <a:avLst/>
          </a:prstGeom>
        </p:spPr>
        <p:txBody>
          <a:bodyPr anchor="ctr"/>
          <a:lstStyle/>
          <a:p>
            <a:pPr>
              <a:lnSpc>
                <a:spcPct val="100000"/>
              </a:lnSpc>
            </a:pPr>
            <a:r>
              <a:rPr lang="es-AR" sz="4400" b="1">
                <a:solidFill>
                  <a:srgbClr val="953735"/>
                </a:solidFill>
                <a:latin typeface="Verdana"/>
                <a:ea typeface="Verdana"/>
              </a:rPr>
              <a:t>LA OLIGARQUIA</a:t>
            </a:r>
            <a:endParaRPr/>
          </a:p>
        </p:txBody>
      </p:sp>
      <p:sp>
        <p:nvSpPr>
          <p:cNvPr id="123" name="TextShape 2"/>
          <p:cNvSpPr txBox="1"/>
          <p:nvPr/>
        </p:nvSpPr>
        <p:spPr>
          <a:xfrm>
            <a:off x="4500000" y="1412640"/>
            <a:ext cx="4427640" cy="2232000"/>
          </a:xfrm>
          <a:prstGeom prst="rect">
            <a:avLst/>
          </a:prstGeom>
        </p:spPr>
        <p:txBody>
          <a:bodyPr/>
          <a:lstStyle/>
          <a:p>
            <a:pPr algn="just">
              <a:lnSpc>
                <a:spcPct val="100000"/>
              </a:lnSpc>
            </a:pPr>
            <a:r>
              <a:rPr lang="es-AR" sz="2200">
                <a:solidFill>
                  <a:srgbClr val="404040"/>
                </a:solidFill>
                <a:latin typeface="Tahoma"/>
                <a:ea typeface="Tahoma"/>
              </a:rPr>
              <a:t>Para ellos todo era acumular poder y riquezas en una absurda idea de trascendencia personal, para alimentar su ego y hacer perdurar a un pequeño grupo de que los rodeaban. </a:t>
            </a:r>
            <a:endParaRPr/>
          </a:p>
        </p:txBody>
      </p:sp>
      <p:pic>
        <p:nvPicPr>
          <p:cNvPr id="124" name="Picture 2"/>
          <p:cNvPicPr/>
          <p:nvPr/>
        </p:nvPicPr>
        <p:blipFill>
          <a:blip r:embed="rId2"/>
          <a:stretch>
            <a:fillRect/>
          </a:stretch>
        </p:blipFill>
        <p:spPr>
          <a:xfrm>
            <a:off x="-324720" y="836640"/>
            <a:ext cx="5468040" cy="5019120"/>
          </a:xfrm>
          <a:prstGeom prst="rect">
            <a:avLst/>
          </a:prstGeom>
          <a:ln>
            <a:noFill/>
          </a:ln>
        </p:spPr>
      </p:pic>
      <p:sp>
        <p:nvSpPr>
          <p:cNvPr id="125" name="CustomShape 3"/>
          <p:cNvSpPr/>
          <p:nvPr/>
        </p:nvSpPr>
        <p:spPr>
          <a:xfrm>
            <a:off x="5004000" y="3856320"/>
            <a:ext cx="3888000" cy="2101320"/>
          </a:xfrm>
          <a:prstGeom prst="rect">
            <a:avLst/>
          </a:prstGeom>
          <a:noFill/>
          <a:ln>
            <a:noFill/>
          </a:ln>
        </p:spPr>
        <p:txBody>
          <a:bodyPr lIns="90000" tIns="45000" rIns="90000" bIns="45000"/>
          <a:lstStyle/>
          <a:p>
            <a:pPr algn="just">
              <a:lnSpc>
                <a:spcPct val="100000"/>
              </a:lnSpc>
            </a:pPr>
            <a:r>
              <a:rPr lang="es-AR" sz="2200">
                <a:solidFill>
                  <a:srgbClr val="10243E"/>
                </a:solidFill>
                <a:latin typeface="Tahoma"/>
                <a:ea typeface="Tahoma"/>
              </a:rPr>
              <a:t>Es lo que hoy llamaríamos la oligarquía. Definimos a ésta como </a:t>
            </a:r>
            <a:r>
              <a:rPr lang="es-AR" sz="2200" b="1" i="1">
                <a:solidFill>
                  <a:srgbClr val="10243E"/>
                </a:solidFill>
                <a:latin typeface="Tahoma"/>
                <a:ea typeface="Tahoma"/>
              </a:rPr>
              <a:t>una enfermedad del alma de los hombres que les impide ser solidarios.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sp>
        <p:nvSpPr>
          <p:cNvPr id="208" name="TextShape 1"/>
          <p:cNvSpPr txBox="1"/>
          <p:nvPr/>
        </p:nvSpPr>
        <p:spPr>
          <a:xfrm>
            <a:off x="3833280" y="2493000"/>
            <a:ext cx="5310360" cy="2596320"/>
          </a:xfrm>
          <a:prstGeom prst="rect">
            <a:avLst/>
          </a:prstGeom>
        </p:spPr>
        <p:txBody>
          <a:bodyPr/>
          <a:lstStyle/>
          <a:p>
            <a:pPr algn="just">
              <a:lnSpc>
                <a:spcPct val="100000"/>
              </a:lnSpc>
            </a:pPr>
            <a:endParaRPr/>
          </a:p>
          <a:p>
            <a:pPr algn="just">
              <a:lnSpc>
                <a:spcPct val="100000"/>
              </a:lnSpc>
            </a:pPr>
            <a:r>
              <a:rPr lang="es-AR" sz="2400">
                <a:solidFill>
                  <a:srgbClr val="FFFFFF"/>
                </a:solidFill>
                <a:latin typeface="Tahoma"/>
                <a:ea typeface="Tahoma"/>
              </a:rPr>
              <a:t>Tampoco puede dudarse de que los grupos económicos transnacionales tienen en este país (EE.UU.) una base importante para todas sus operaciones a nivel planetario.</a:t>
            </a:r>
            <a:endParaRPr/>
          </a:p>
        </p:txBody>
      </p:sp>
      <p:pic>
        <p:nvPicPr>
          <p:cNvPr id="209" name="3 Imagen"/>
          <p:cNvPicPr/>
          <p:nvPr/>
        </p:nvPicPr>
        <p:blipFill>
          <a:blip r:embed="rId2"/>
          <a:srcRect l="1457" t="2527" r="-1213" b="-2163"/>
          <a:stretch>
            <a:fillRect/>
          </a:stretch>
        </p:blipFill>
        <p:spPr>
          <a:xfrm>
            <a:off x="-18720" y="2493000"/>
            <a:ext cx="3851640" cy="2596320"/>
          </a:xfrm>
          <a:prstGeom prst="rect">
            <a:avLst/>
          </a:prstGeom>
          <a:ln w="9360">
            <a:noFill/>
          </a:ln>
        </p:spPr>
      </p:pic>
      <p:sp>
        <p:nvSpPr>
          <p:cNvPr id="210" name="TextShape 2"/>
          <p:cNvSpPr txBox="1"/>
          <p:nvPr/>
        </p:nvSpPr>
        <p:spPr>
          <a:xfrm>
            <a:off x="0" y="1340640"/>
            <a:ext cx="9143640" cy="1151640"/>
          </a:xfrm>
          <a:prstGeom prst="rect">
            <a:avLst/>
          </a:prstGeom>
        </p:spPr>
        <p:txBody>
          <a:bodyPr anchor="ctr"/>
          <a:lstStyle/>
          <a:p>
            <a:pPr algn="ctr">
              <a:lnSpc>
                <a:spcPct val="100000"/>
              </a:lnSpc>
            </a:pPr>
            <a:r>
              <a:rPr lang="es-AR" sz="4400" b="1">
                <a:solidFill>
                  <a:srgbClr val="403152"/>
                </a:solidFill>
                <a:latin typeface="Aharoni"/>
              </a:rPr>
              <a:t>LAS TRANSNACIONALES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extShape 1"/>
          <p:cNvSpPr txBox="1"/>
          <p:nvPr/>
        </p:nvSpPr>
        <p:spPr>
          <a:xfrm>
            <a:off x="4633560" y="980640"/>
            <a:ext cx="3682440" cy="1065600"/>
          </a:xfrm>
          <a:prstGeom prst="rect">
            <a:avLst/>
          </a:prstGeom>
        </p:spPr>
        <p:txBody>
          <a:bodyPr anchor="ctr"/>
          <a:lstStyle/>
          <a:p>
            <a:pPr>
              <a:lnSpc>
                <a:spcPct val="100000"/>
              </a:lnSpc>
            </a:pPr>
            <a:r>
              <a:rPr lang="es-AR" sz="4400" b="1">
                <a:solidFill>
                  <a:srgbClr val="C00000"/>
                </a:solidFill>
                <a:latin typeface="Aharoni"/>
              </a:rPr>
              <a:t>MONSANTO:</a:t>
            </a:r>
            <a:endParaRPr/>
          </a:p>
        </p:txBody>
      </p:sp>
      <p:sp>
        <p:nvSpPr>
          <p:cNvPr id="212" name="TextShape 2"/>
          <p:cNvSpPr txBox="1"/>
          <p:nvPr/>
        </p:nvSpPr>
        <p:spPr>
          <a:xfrm>
            <a:off x="4644000" y="1744200"/>
            <a:ext cx="4248000" cy="1684440"/>
          </a:xfrm>
          <a:prstGeom prst="rect">
            <a:avLst/>
          </a:prstGeom>
        </p:spPr>
        <p:txBody>
          <a:bodyPr/>
          <a:lstStyle/>
          <a:p>
            <a:pPr algn="just">
              <a:lnSpc>
                <a:spcPct val="100000"/>
              </a:lnSpc>
            </a:pPr>
            <a:r>
              <a:rPr lang="es-AR" sz="2400">
                <a:solidFill>
                  <a:srgbClr val="10243E"/>
                </a:solidFill>
                <a:latin typeface="Tahoma"/>
                <a:ea typeface="Tahoma"/>
              </a:rPr>
              <a:t>En ese sentido, un ejemplo típico es el grupo Monsanto.</a:t>
            </a:r>
            <a:endParaRPr/>
          </a:p>
          <a:p>
            <a:pPr algn="just">
              <a:lnSpc>
                <a:spcPct val="100000"/>
              </a:lnSpc>
            </a:pPr>
            <a:r>
              <a:rPr lang="es-AR" sz="2400">
                <a:solidFill>
                  <a:srgbClr val="10243E"/>
                </a:solidFill>
                <a:latin typeface="Tahoma"/>
                <a:ea typeface="Tahoma"/>
              </a:rPr>
              <a:t>Se afirma que existe en Estados Unidos una puerta</a:t>
            </a:r>
            <a:endParaRPr/>
          </a:p>
        </p:txBody>
      </p:sp>
      <p:pic>
        <p:nvPicPr>
          <p:cNvPr id="213" name="3 Imagen"/>
          <p:cNvPicPr/>
          <p:nvPr/>
        </p:nvPicPr>
        <p:blipFill>
          <a:blip r:embed="rId2"/>
          <a:stretch>
            <a:fillRect/>
          </a:stretch>
        </p:blipFill>
        <p:spPr>
          <a:xfrm>
            <a:off x="107640" y="1196640"/>
            <a:ext cx="4464000" cy="2126880"/>
          </a:xfrm>
          <a:prstGeom prst="rect">
            <a:avLst/>
          </a:prstGeom>
          <a:ln w="9360">
            <a:noFill/>
          </a:ln>
        </p:spPr>
      </p:pic>
      <p:sp>
        <p:nvSpPr>
          <p:cNvPr id="214" name="CustomShape 3"/>
          <p:cNvSpPr/>
          <p:nvPr/>
        </p:nvSpPr>
        <p:spPr>
          <a:xfrm>
            <a:off x="107640" y="3353040"/>
            <a:ext cx="8712720" cy="2649960"/>
          </a:xfrm>
          <a:prstGeom prst="rect">
            <a:avLst/>
          </a:prstGeom>
          <a:noFill/>
          <a:ln>
            <a:noFill/>
          </a:ln>
        </p:spPr>
        <p:txBody>
          <a:bodyPr lIns="90000" tIns="45000" rIns="90000" bIns="45000"/>
          <a:lstStyle/>
          <a:p>
            <a:pPr algn="just">
              <a:lnSpc>
                <a:spcPct val="100000"/>
              </a:lnSpc>
            </a:pPr>
            <a:r>
              <a:rPr lang="es-AR" sz="2400">
                <a:solidFill>
                  <a:srgbClr val="10243E"/>
                </a:solidFill>
                <a:latin typeface="Tahoma"/>
                <a:ea typeface="Tahoma"/>
              </a:rPr>
              <a:t>vaivén o giratoria, la que permite pasar a los jerarcas de esa multinacional de </a:t>
            </a:r>
            <a:r>
              <a:rPr lang="es-AR" sz="2400" i="1">
                <a:solidFill>
                  <a:srgbClr val="10243E"/>
                </a:solidFill>
                <a:latin typeface="Tahoma"/>
                <a:ea typeface="Tahoma"/>
              </a:rPr>
              <a:t>“un lado al otro del mostrador”</a:t>
            </a:r>
            <a:r>
              <a:rPr lang="es-AR" sz="2400">
                <a:solidFill>
                  <a:srgbClr val="10243E"/>
                </a:solidFill>
                <a:latin typeface="Tahoma"/>
                <a:ea typeface="Tahoma"/>
              </a:rPr>
              <a:t>, sin solución de continuidad. Así los gerentes y directivos de Monsanto pasan a ser altos funcionarios del gobierno norteamericano y los más destacados jerarcas del gobierno pasan a formar parte de los mandos directivos de Monsanto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extShape 1"/>
          <p:cNvSpPr txBox="1"/>
          <p:nvPr/>
        </p:nvSpPr>
        <p:spPr>
          <a:xfrm>
            <a:off x="-108360" y="2421000"/>
            <a:ext cx="3995640" cy="1142640"/>
          </a:xfrm>
          <a:prstGeom prst="rect">
            <a:avLst/>
          </a:prstGeom>
        </p:spPr>
        <p:txBody>
          <a:bodyPr anchor="ctr"/>
          <a:lstStyle/>
          <a:p>
            <a:pPr algn="r">
              <a:lnSpc>
                <a:spcPct val="100000"/>
              </a:lnSpc>
            </a:pPr>
            <a:r>
              <a:rPr lang="es-AR" sz="3500" b="1">
                <a:solidFill>
                  <a:srgbClr val="BC0000"/>
                </a:solidFill>
                <a:latin typeface="Aharoni"/>
              </a:rPr>
              <a:t>MONSANTO HOY HA COLOCADO:</a:t>
            </a:r>
            <a:endParaRPr/>
          </a:p>
        </p:txBody>
      </p:sp>
      <p:sp>
        <p:nvSpPr>
          <p:cNvPr id="216" name="TextShape 2"/>
          <p:cNvSpPr txBox="1"/>
          <p:nvPr/>
        </p:nvSpPr>
        <p:spPr>
          <a:xfrm>
            <a:off x="3852000" y="1484640"/>
            <a:ext cx="5291640" cy="4060800"/>
          </a:xfrm>
          <a:prstGeom prst="rect">
            <a:avLst/>
          </a:prstGeom>
        </p:spPr>
        <p:txBody>
          <a:bodyPr/>
          <a:lstStyle/>
          <a:p>
            <a:pPr>
              <a:lnSpc>
                <a:spcPct val="100000"/>
              </a:lnSpc>
              <a:buFont typeface="Wingdings" charset="2"/>
              <a:buChar char=""/>
            </a:pPr>
            <a:r>
              <a:rPr lang="es-AR" sz="2400">
                <a:solidFill>
                  <a:srgbClr val="10243E"/>
                </a:solidFill>
                <a:latin typeface="Tahoma"/>
                <a:ea typeface="Tahoma"/>
              </a:rPr>
              <a:t>Un Juez de la Suprema Corte norteamericana, </a:t>
            </a:r>
            <a:endParaRPr/>
          </a:p>
          <a:p>
            <a:pPr>
              <a:lnSpc>
                <a:spcPct val="100000"/>
              </a:lnSpc>
            </a:pPr>
            <a:endParaRPr/>
          </a:p>
          <a:p>
            <a:pPr>
              <a:lnSpc>
                <a:spcPct val="100000"/>
              </a:lnSpc>
              <a:buFont typeface="Wingdings" charset="2"/>
              <a:buChar char=""/>
            </a:pPr>
            <a:r>
              <a:rPr lang="es-AR" sz="2400">
                <a:solidFill>
                  <a:srgbClr val="10243E"/>
                </a:solidFill>
                <a:latin typeface="Tahoma"/>
                <a:ea typeface="Tahoma"/>
              </a:rPr>
              <a:t>El Secretario de Agricultura, </a:t>
            </a:r>
            <a:endParaRPr/>
          </a:p>
          <a:p>
            <a:pPr>
              <a:lnSpc>
                <a:spcPct val="100000"/>
              </a:lnSpc>
            </a:pPr>
            <a:endParaRPr/>
          </a:p>
          <a:p>
            <a:pPr>
              <a:lnSpc>
                <a:spcPct val="100000"/>
              </a:lnSpc>
              <a:buFont typeface="Wingdings" charset="2"/>
              <a:buChar char=""/>
            </a:pPr>
            <a:r>
              <a:rPr lang="es-AR" sz="2400">
                <a:solidFill>
                  <a:srgbClr val="10243E"/>
                </a:solidFill>
                <a:latin typeface="Tahoma"/>
                <a:ea typeface="Tahoma"/>
              </a:rPr>
              <a:t>El Secretario el de Comercio,</a:t>
            </a:r>
            <a:endParaRPr/>
          </a:p>
          <a:p>
            <a:pPr>
              <a:lnSpc>
                <a:spcPct val="100000"/>
              </a:lnSpc>
            </a:pPr>
            <a:endParaRPr/>
          </a:p>
          <a:p>
            <a:pPr>
              <a:lnSpc>
                <a:spcPct val="100000"/>
              </a:lnSpc>
              <a:buFont typeface="Wingdings" charset="2"/>
              <a:buChar char=""/>
            </a:pPr>
            <a:r>
              <a:rPr lang="es-AR" sz="2400">
                <a:solidFill>
                  <a:srgbClr val="10243E"/>
                </a:solidFill>
                <a:latin typeface="Tahoma"/>
                <a:ea typeface="Tahoma"/>
              </a:rPr>
              <a:t>Decenas de legisladores y funcionarios de jerarquía. </a:t>
            </a:r>
            <a:endParaRPr/>
          </a:p>
          <a:p>
            <a:pPr>
              <a:lnSpc>
                <a:spcPct val="100000"/>
              </a:lnSpc>
            </a:pPr>
            <a:endParaRPr/>
          </a:p>
          <a:p>
            <a:pPr>
              <a:lnSpc>
                <a:spcPct val="100000"/>
              </a:lnSpc>
              <a:buFont typeface="Wingdings" charset="2"/>
              <a:buChar char=""/>
            </a:pPr>
            <a:r>
              <a:rPr lang="es-AR" sz="2400">
                <a:solidFill>
                  <a:srgbClr val="10243E"/>
                </a:solidFill>
                <a:latin typeface="Tahoma"/>
                <a:ea typeface="Tahoma"/>
              </a:rPr>
              <a:t>Hasta Hilary Clinton está en la plantilla salarial de Monsanto como consultora.</a:t>
            </a:r>
            <a:endParaRPr/>
          </a:p>
        </p:txBody>
      </p:sp>
      <p:pic>
        <p:nvPicPr>
          <p:cNvPr id="217" name="Picture 2"/>
          <p:cNvPicPr/>
          <p:nvPr/>
        </p:nvPicPr>
        <p:blipFill>
          <a:blip r:embed="rId2"/>
          <a:stretch>
            <a:fillRect/>
          </a:stretch>
        </p:blipFill>
        <p:spPr>
          <a:xfrm>
            <a:off x="1050120" y="3717000"/>
            <a:ext cx="2297520" cy="2297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 name="3 Imagen"/>
          <p:cNvPicPr/>
          <p:nvPr/>
        </p:nvPicPr>
        <p:blipFill>
          <a:blip r:embed="rId2"/>
          <a:stretch>
            <a:fillRect/>
          </a:stretch>
        </p:blipFill>
        <p:spPr>
          <a:xfrm>
            <a:off x="41040" y="620640"/>
            <a:ext cx="9067320" cy="566388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219" name="TextShape 1"/>
          <p:cNvSpPr txBox="1"/>
          <p:nvPr/>
        </p:nvSpPr>
        <p:spPr>
          <a:xfrm>
            <a:off x="0" y="861120"/>
            <a:ext cx="9143640" cy="868680"/>
          </a:xfrm>
          <a:prstGeom prst="rect">
            <a:avLst/>
          </a:prstGeom>
        </p:spPr>
        <p:txBody>
          <a:bodyPr anchor="ctr"/>
          <a:lstStyle/>
          <a:p>
            <a:pPr algn="ctr">
              <a:lnSpc>
                <a:spcPct val="100000"/>
              </a:lnSpc>
            </a:pPr>
            <a:r>
              <a:rPr lang="es-AR" sz="4000" b="1">
                <a:solidFill>
                  <a:srgbClr val="17375E"/>
                </a:solidFill>
                <a:latin typeface="Verdana"/>
                <a:ea typeface="Verdana"/>
              </a:rPr>
              <a:t>MICHAEL TAYLOR</a:t>
            </a:r>
            <a:endParaRPr/>
          </a:p>
        </p:txBody>
      </p:sp>
      <p:sp>
        <p:nvSpPr>
          <p:cNvPr id="220" name="TextShape 2"/>
          <p:cNvSpPr txBox="1"/>
          <p:nvPr/>
        </p:nvSpPr>
        <p:spPr>
          <a:xfrm>
            <a:off x="3915000" y="2013480"/>
            <a:ext cx="5228640" cy="3503520"/>
          </a:xfrm>
          <a:prstGeom prst="rect">
            <a:avLst/>
          </a:prstGeom>
        </p:spPr>
        <p:txBody>
          <a:bodyPr/>
          <a:lstStyle/>
          <a:p>
            <a:pPr algn="just">
              <a:lnSpc>
                <a:spcPct val="100000"/>
              </a:lnSpc>
            </a:pPr>
            <a:r>
              <a:rPr lang="es-AR" sz="2400">
                <a:solidFill>
                  <a:srgbClr val="FFFFFF"/>
                </a:solidFill>
                <a:latin typeface="Tahoma"/>
                <a:ea typeface="Tahoma"/>
              </a:rPr>
              <a:t>Comenzó su carrera como abogado en el estudio que representaba a Monsanto, de allí pasó a la FDA (Administración de Medicamentos y Alimentos), luego se trasladó al Departamento de Agricultura norteamericano, más tarde fue vicepresidente de políticas públicas de Monsanto y asesor principal del Comisionado de la FDA y así repetidamente estuvo de un lado y del otro del mostrador.</a:t>
            </a:r>
            <a:endParaRPr/>
          </a:p>
        </p:txBody>
      </p:sp>
      <p:pic>
        <p:nvPicPr>
          <p:cNvPr id="221" name="3 Imagen"/>
          <p:cNvPicPr/>
          <p:nvPr/>
        </p:nvPicPr>
        <p:blipFill>
          <a:blip r:embed="rId2"/>
          <a:srcRect l="229375" r="150625"/>
          <a:stretch>
            <a:fillRect/>
          </a:stretch>
        </p:blipFill>
        <p:spPr>
          <a:xfrm>
            <a:off x="0" y="2013480"/>
            <a:ext cx="3914640" cy="350352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22" name="TextShape 1"/>
          <p:cNvSpPr txBox="1"/>
          <p:nvPr/>
        </p:nvSpPr>
        <p:spPr>
          <a:xfrm>
            <a:off x="0" y="274680"/>
            <a:ext cx="9143640" cy="849600"/>
          </a:xfrm>
          <a:prstGeom prst="rect">
            <a:avLst/>
          </a:prstGeom>
        </p:spPr>
        <p:txBody>
          <a:bodyPr anchor="ctr"/>
          <a:lstStyle/>
          <a:p>
            <a:pPr algn="ctr">
              <a:lnSpc>
                <a:spcPct val="100000"/>
              </a:lnSpc>
            </a:pPr>
            <a:r>
              <a:rPr lang="es-AR" sz="4000" b="1">
                <a:solidFill>
                  <a:srgbClr val="FFFFFF"/>
                </a:solidFill>
                <a:latin typeface="Verdana"/>
                <a:ea typeface="Verdana"/>
              </a:rPr>
              <a:t>DONALD RUMSFELD</a:t>
            </a:r>
            <a:endParaRPr/>
          </a:p>
        </p:txBody>
      </p:sp>
      <p:sp>
        <p:nvSpPr>
          <p:cNvPr id="223" name="TextShape 2"/>
          <p:cNvSpPr txBox="1"/>
          <p:nvPr/>
        </p:nvSpPr>
        <p:spPr>
          <a:xfrm>
            <a:off x="4284000" y="1556640"/>
            <a:ext cx="4608000" cy="3096000"/>
          </a:xfrm>
          <a:prstGeom prst="rect">
            <a:avLst/>
          </a:prstGeom>
        </p:spPr>
        <p:txBody>
          <a:bodyPr/>
          <a:lstStyle/>
          <a:p>
            <a:pPr algn="just">
              <a:lnSpc>
                <a:spcPct val="100000"/>
              </a:lnSpc>
            </a:pPr>
            <a:r>
              <a:rPr lang="es-AR" sz="2400">
                <a:solidFill>
                  <a:srgbClr val="10243E"/>
                </a:solidFill>
                <a:latin typeface="Tahoma"/>
                <a:ea typeface="Tahoma"/>
              </a:rPr>
              <a:t>Fue sucesivamente: Secretario de Guerra en el gobierno de Gerald Ford y de George W. Busch, más adelante  congresista, representante de los EEUU en la OTAN, para ser luego director ejecutivo de una de las empresas del grupo</a:t>
            </a:r>
            <a:endParaRPr/>
          </a:p>
        </p:txBody>
      </p:sp>
      <p:pic>
        <p:nvPicPr>
          <p:cNvPr id="224" name="3 Imagen"/>
          <p:cNvPicPr/>
          <p:nvPr/>
        </p:nvPicPr>
        <p:blipFill>
          <a:blip r:embed="rId2"/>
          <a:stretch>
            <a:fillRect/>
          </a:stretch>
        </p:blipFill>
        <p:spPr>
          <a:xfrm>
            <a:off x="323640" y="1484640"/>
            <a:ext cx="3690000" cy="2952000"/>
          </a:xfrm>
          <a:prstGeom prst="rect">
            <a:avLst/>
          </a:prstGeom>
          <a:ln w="9360">
            <a:noFill/>
          </a:ln>
        </p:spPr>
      </p:pic>
      <p:sp>
        <p:nvSpPr>
          <p:cNvPr id="225" name="CustomShape 3"/>
          <p:cNvSpPr/>
          <p:nvPr/>
        </p:nvSpPr>
        <p:spPr>
          <a:xfrm>
            <a:off x="395640" y="4653000"/>
            <a:ext cx="8496720" cy="1187640"/>
          </a:xfrm>
          <a:prstGeom prst="rect">
            <a:avLst/>
          </a:prstGeom>
          <a:noFill/>
          <a:ln>
            <a:noFill/>
          </a:ln>
        </p:spPr>
        <p:txBody>
          <a:bodyPr lIns="90000" tIns="45000" rIns="90000" bIns="45000"/>
          <a:lstStyle/>
          <a:p>
            <a:pPr algn="just">
              <a:lnSpc>
                <a:spcPct val="100000"/>
              </a:lnSpc>
            </a:pPr>
            <a:r>
              <a:rPr lang="es-AR" sz="2400">
                <a:solidFill>
                  <a:srgbClr val="10243E"/>
                </a:solidFill>
                <a:latin typeface="Tahoma"/>
                <a:ea typeface="Tahoma"/>
              </a:rPr>
              <a:t>Monsanto, liderando la legalización del aspartamo o ciclamato (un edulcorante artificial al que muchos científicos denominan </a:t>
            </a:r>
            <a:r>
              <a:rPr lang="es-AR" sz="2400" i="1">
                <a:solidFill>
                  <a:srgbClr val="10243E"/>
                </a:solidFill>
                <a:latin typeface="Tahoma"/>
                <a:ea typeface="Tahoma"/>
              </a:rPr>
              <a:t>“un dulce de muerte”</a:t>
            </a:r>
            <a:r>
              <a:rPr lang="es-AR" sz="2400">
                <a:solidFill>
                  <a:srgbClr val="10243E"/>
                </a:solidFill>
                <a:latin typeface="Tahoma"/>
                <a:ea typeface="Tahoma"/>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B9CDE5"/>
        </a:solidFill>
        <a:effectLst/>
      </p:bgPr>
    </p:bg>
    <p:spTree>
      <p:nvGrpSpPr>
        <p:cNvPr id="1" name=""/>
        <p:cNvGrpSpPr/>
        <p:nvPr/>
      </p:nvGrpSpPr>
      <p:grpSpPr>
        <a:xfrm>
          <a:off x="0" y="0"/>
          <a:ext cx="0" cy="0"/>
          <a:chOff x="0" y="0"/>
          <a:chExt cx="0" cy="0"/>
        </a:xfrm>
      </p:grpSpPr>
      <p:sp>
        <p:nvSpPr>
          <p:cNvPr id="226" name="TextShape 1"/>
          <p:cNvSpPr txBox="1"/>
          <p:nvPr/>
        </p:nvSpPr>
        <p:spPr>
          <a:xfrm>
            <a:off x="0" y="476640"/>
            <a:ext cx="9143640" cy="863640"/>
          </a:xfrm>
          <a:prstGeom prst="rect">
            <a:avLst/>
          </a:prstGeom>
        </p:spPr>
        <p:txBody>
          <a:bodyPr anchor="ctr"/>
          <a:lstStyle/>
          <a:p>
            <a:pPr algn="ctr">
              <a:lnSpc>
                <a:spcPct val="100000"/>
              </a:lnSpc>
            </a:pPr>
            <a:r>
              <a:rPr lang="es-AR" sz="4000" b="1">
                <a:solidFill>
                  <a:srgbClr val="C00000"/>
                </a:solidFill>
                <a:latin typeface="Verdana"/>
                <a:ea typeface="Verdana"/>
              </a:rPr>
              <a:t>ROBERT B. SHAPIRO</a:t>
            </a:r>
            <a:endParaRPr/>
          </a:p>
        </p:txBody>
      </p:sp>
      <p:sp>
        <p:nvSpPr>
          <p:cNvPr id="227" name="TextShape 2"/>
          <p:cNvSpPr txBox="1"/>
          <p:nvPr/>
        </p:nvSpPr>
        <p:spPr>
          <a:xfrm>
            <a:off x="899640" y="1628640"/>
            <a:ext cx="4536000" cy="3600000"/>
          </a:xfrm>
          <a:prstGeom prst="rect">
            <a:avLst/>
          </a:prstGeom>
        </p:spPr>
        <p:txBody>
          <a:bodyPr/>
          <a:lstStyle/>
          <a:p>
            <a:pPr algn="r">
              <a:lnSpc>
                <a:spcPct val="100000"/>
              </a:lnSpc>
            </a:pPr>
            <a:endParaRPr/>
          </a:p>
          <a:p>
            <a:pPr algn="r">
              <a:lnSpc>
                <a:spcPct val="100000"/>
              </a:lnSpc>
            </a:pPr>
            <a:r>
              <a:rPr lang="es-AR" sz="2600">
                <a:solidFill>
                  <a:srgbClr val="262626"/>
                </a:solidFill>
                <a:latin typeface="Tahoma"/>
                <a:ea typeface="Tahoma"/>
              </a:rPr>
              <a:t>Fue asesor del presidente de los EEUU en política comercial y luego ejecutivo principal y presidente de Monsanto y NutraSweet, una de las empresas destacadas del grupo.</a:t>
            </a:r>
            <a:endParaRPr/>
          </a:p>
        </p:txBody>
      </p:sp>
      <p:pic>
        <p:nvPicPr>
          <p:cNvPr id="228" name="3 Imagen"/>
          <p:cNvPicPr/>
          <p:nvPr/>
        </p:nvPicPr>
        <p:blipFill>
          <a:blip r:embed="rId2"/>
          <a:stretch>
            <a:fillRect/>
          </a:stretch>
        </p:blipFill>
        <p:spPr>
          <a:xfrm>
            <a:off x="5682600" y="1556640"/>
            <a:ext cx="2376000" cy="3744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BF1DE"/>
        </a:solidFill>
        <a:effectLst/>
      </p:bgPr>
    </p:bg>
    <p:spTree>
      <p:nvGrpSpPr>
        <p:cNvPr id="1" name=""/>
        <p:cNvGrpSpPr/>
        <p:nvPr/>
      </p:nvGrpSpPr>
      <p:grpSpPr>
        <a:xfrm>
          <a:off x="0" y="0"/>
          <a:ext cx="0" cy="0"/>
          <a:chOff x="0" y="0"/>
          <a:chExt cx="0" cy="0"/>
        </a:xfrm>
      </p:grpSpPr>
      <p:sp>
        <p:nvSpPr>
          <p:cNvPr id="229" name="TextShape 1"/>
          <p:cNvSpPr txBox="1"/>
          <p:nvPr/>
        </p:nvSpPr>
        <p:spPr>
          <a:xfrm>
            <a:off x="0" y="274680"/>
            <a:ext cx="9143640" cy="1142640"/>
          </a:xfrm>
          <a:prstGeom prst="rect">
            <a:avLst/>
          </a:prstGeom>
        </p:spPr>
        <p:txBody>
          <a:bodyPr anchor="ctr"/>
          <a:lstStyle/>
          <a:p>
            <a:pPr algn="ctr">
              <a:lnSpc>
                <a:spcPct val="100000"/>
              </a:lnSpc>
            </a:pPr>
            <a:r>
              <a:rPr lang="es-AR" sz="3200" b="1">
                <a:solidFill>
                  <a:srgbClr val="953735"/>
                </a:solidFill>
                <a:latin typeface="Verdana"/>
                <a:ea typeface="Verdana"/>
              </a:rPr>
              <a:t>MONSANTO:
 ¿UNA MULTINACIONAL MÁS?</a:t>
            </a:r>
            <a:endParaRPr/>
          </a:p>
        </p:txBody>
      </p:sp>
      <p:sp>
        <p:nvSpPr>
          <p:cNvPr id="230" name="TextShape 2"/>
          <p:cNvSpPr txBox="1"/>
          <p:nvPr/>
        </p:nvSpPr>
        <p:spPr>
          <a:xfrm>
            <a:off x="0" y="1628640"/>
            <a:ext cx="9143640" cy="2520000"/>
          </a:xfrm>
          <a:prstGeom prst="rect">
            <a:avLst/>
          </a:prstGeom>
        </p:spPr>
        <p:txBody>
          <a:bodyPr/>
          <a:lstStyle/>
          <a:p>
            <a:pPr algn="ctr">
              <a:lnSpc>
                <a:spcPct val="100000"/>
              </a:lnSpc>
            </a:pPr>
            <a:r>
              <a:rPr lang="es-AR" sz="2300">
                <a:solidFill>
                  <a:srgbClr val="000000"/>
                </a:solidFill>
                <a:latin typeface="Tahoma"/>
                <a:ea typeface="Tahoma"/>
              </a:rPr>
              <a:t>Monsanto no es cualquier multinacional. A todas ellas se las condena por los métodos que desarrollan en el mercado para eliminar la competencia, ejercer un poder cartelizado e imponer condiciones a gobiernos y consumidores, es decir priorizar sus propios intereses despreciando el bien común planetario, realizando irracionales acumulaciones de riqueza que dejan en la mayor de las pobrezas a pueblos enteros.</a:t>
            </a:r>
            <a:endParaRPr/>
          </a:p>
        </p:txBody>
      </p:sp>
      <p:pic>
        <p:nvPicPr>
          <p:cNvPr id="231" name="3 Imagen"/>
          <p:cNvPicPr/>
          <p:nvPr/>
        </p:nvPicPr>
        <p:blipFill>
          <a:blip r:embed="rId2"/>
          <a:stretch>
            <a:fillRect/>
          </a:stretch>
        </p:blipFill>
        <p:spPr>
          <a:xfrm>
            <a:off x="1989360" y="4149000"/>
            <a:ext cx="4742640" cy="266400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
        <p:cNvGrpSpPr/>
        <p:nvPr/>
      </p:nvGrpSpPr>
      <p:grpSpPr>
        <a:xfrm>
          <a:off x="0" y="0"/>
          <a:ext cx="0" cy="0"/>
          <a:chOff x="0" y="0"/>
          <a:chExt cx="0" cy="0"/>
        </a:xfrm>
      </p:grpSpPr>
      <p:sp>
        <p:nvSpPr>
          <p:cNvPr id="232" name="TextShape 1"/>
          <p:cNvSpPr txBox="1"/>
          <p:nvPr/>
        </p:nvSpPr>
        <p:spPr>
          <a:xfrm>
            <a:off x="2699640" y="908640"/>
            <a:ext cx="3394440" cy="791640"/>
          </a:xfrm>
          <a:prstGeom prst="rect">
            <a:avLst/>
          </a:prstGeom>
        </p:spPr>
        <p:txBody>
          <a:bodyPr anchor="ctr"/>
          <a:lstStyle/>
          <a:p>
            <a:pPr>
              <a:lnSpc>
                <a:spcPct val="100000"/>
              </a:lnSpc>
            </a:pPr>
            <a:r>
              <a:rPr lang="es-AR" sz="4400" b="1">
                <a:solidFill>
                  <a:srgbClr val="C00000"/>
                </a:solidFill>
                <a:latin typeface="Aharoni"/>
              </a:rPr>
              <a:t>TODO VALE</a:t>
            </a:r>
            <a:endParaRPr/>
          </a:p>
        </p:txBody>
      </p:sp>
      <p:sp>
        <p:nvSpPr>
          <p:cNvPr id="233" name="TextShape 2"/>
          <p:cNvSpPr txBox="1"/>
          <p:nvPr/>
        </p:nvSpPr>
        <p:spPr>
          <a:xfrm>
            <a:off x="0" y="1600200"/>
            <a:ext cx="9143640" cy="1834920"/>
          </a:xfrm>
          <a:prstGeom prst="rect">
            <a:avLst/>
          </a:prstGeom>
        </p:spPr>
        <p:txBody>
          <a:bodyPr/>
          <a:lstStyle/>
          <a:p>
            <a:pPr algn="ctr">
              <a:lnSpc>
                <a:spcPct val="100000"/>
              </a:lnSpc>
            </a:pPr>
            <a:endParaRPr/>
          </a:p>
          <a:p>
            <a:pPr algn="ctr">
              <a:lnSpc>
                <a:spcPct val="100000"/>
              </a:lnSpc>
            </a:pPr>
            <a:r>
              <a:rPr lang="es-AR" sz="2400">
                <a:solidFill>
                  <a:srgbClr val="000000"/>
                </a:solidFill>
                <a:latin typeface="Tahoma"/>
                <a:ea typeface="Tahoma"/>
              </a:rPr>
              <a:t>A Monsanto se la conoce además por las mayores controversias vinculadas al deterioro del medio ambiente, la manipulación científica, la participación en todo  tipo de operaciones bélicas, “legales” o ilegales, etc. , etc.</a:t>
            </a:r>
            <a:endParaRPr/>
          </a:p>
        </p:txBody>
      </p:sp>
      <p:pic>
        <p:nvPicPr>
          <p:cNvPr id="234" name="Picture 2"/>
          <p:cNvPicPr/>
          <p:nvPr/>
        </p:nvPicPr>
        <p:blipFill>
          <a:blip r:embed="rId2"/>
          <a:srcRect t="2660" r="1291" b="14400"/>
          <a:stretch>
            <a:fillRect/>
          </a:stretch>
        </p:blipFill>
        <p:spPr>
          <a:xfrm>
            <a:off x="1475640" y="3435480"/>
            <a:ext cx="6460560" cy="24411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extShape 1"/>
          <p:cNvSpPr txBox="1"/>
          <p:nvPr/>
        </p:nvSpPr>
        <p:spPr>
          <a:xfrm>
            <a:off x="683640" y="764640"/>
            <a:ext cx="4690440" cy="1065600"/>
          </a:xfrm>
          <a:prstGeom prst="rect">
            <a:avLst/>
          </a:prstGeom>
        </p:spPr>
        <p:txBody>
          <a:bodyPr anchor="ctr"/>
          <a:lstStyle/>
          <a:p>
            <a:pPr>
              <a:lnSpc>
                <a:spcPct val="100000"/>
              </a:lnSpc>
            </a:pPr>
            <a:r>
              <a:rPr lang="es-AR" sz="4000" b="1">
                <a:solidFill>
                  <a:srgbClr val="FFFF66"/>
                </a:solidFill>
                <a:latin typeface="Verdana"/>
                <a:ea typeface="Verdana"/>
              </a:rPr>
              <a:t>EL GLIFOSATO:</a:t>
            </a:r>
            <a:endParaRPr/>
          </a:p>
        </p:txBody>
      </p:sp>
      <p:sp>
        <p:nvSpPr>
          <p:cNvPr id="236" name="TextShape 2"/>
          <p:cNvSpPr txBox="1"/>
          <p:nvPr/>
        </p:nvSpPr>
        <p:spPr>
          <a:xfrm>
            <a:off x="611640" y="1744200"/>
            <a:ext cx="4752000" cy="3412440"/>
          </a:xfrm>
          <a:prstGeom prst="rect">
            <a:avLst/>
          </a:prstGeom>
        </p:spPr>
        <p:txBody>
          <a:bodyPr/>
          <a:lstStyle/>
          <a:p>
            <a:pPr algn="just">
              <a:lnSpc>
                <a:spcPct val="100000"/>
              </a:lnSpc>
            </a:pPr>
            <a:r>
              <a:rPr lang="es-AR" sz="2400">
                <a:solidFill>
                  <a:srgbClr val="1E1C11"/>
                </a:solidFill>
                <a:latin typeface="Tahoma"/>
                <a:ea typeface="Tahoma"/>
              </a:rPr>
              <a:t>Es uno de los productos por los cuales es más conocido Monsanto, dado que lo incorpora en sus herbicidas (que son los más comercializados en Argentina), en razón de que los cultivos transgénicos, como la soja, están manipulados genéticamente para desarrollar una resistencia a esa sustancia química.</a:t>
            </a:r>
            <a:endParaRPr/>
          </a:p>
          <a:p>
            <a:pPr algn="just">
              <a:lnSpc>
                <a:spcPct val="100000"/>
              </a:lnSpc>
            </a:pPr>
            <a:r>
              <a:rPr lang="es-AR" sz="2400">
                <a:solidFill>
                  <a:srgbClr val="1E1C11"/>
                </a:solidFill>
                <a:latin typeface="Tahoma"/>
                <a:ea typeface="Tahoma"/>
              </a:rPr>
              <a:t>Las investigaciones nacionales y extranjeras más destacas, denuncian</a:t>
            </a:r>
            <a:endParaRPr/>
          </a:p>
        </p:txBody>
      </p:sp>
      <p:pic>
        <p:nvPicPr>
          <p:cNvPr id="237" name="3 Imagen"/>
          <p:cNvPicPr/>
          <p:nvPr/>
        </p:nvPicPr>
        <p:blipFill>
          <a:blip r:embed="rId2"/>
          <a:stretch>
            <a:fillRect/>
          </a:stretch>
        </p:blipFill>
        <p:spPr>
          <a:xfrm>
            <a:off x="5436000" y="769320"/>
            <a:ext cx="3096000" cy="4315680"/>
          </a:xfrm>
          <a:prstGeom prst="rect">
            <a:avLst/>
          </a:prstGeom>
          <a:ln w="9360">
            <a:noFill/>
          </a:ln>
        </p:spPr>
      </p:pic>
      <p:sp>
        <p:nvSpPr>
          <p:cNvPr id="238" name="CustomShape 3"/>
          <p:cNvSpPr/>
          <p:nvPr/>
        </p:nvSpPr>
        <p:spPr>
          <a:xfrm>
            <a:off x="539640" y="5129280"/>
            <a:ext cx="7848360" cy="1430280"/>
          </a:xfrm>
          <a:prstGeom prst="rect">
            <a:avLst/>
          </a:prstGeom>
          <a:noFill/>
          <a:ln>
            <a:noFill/>
          </a:ln>
        </p:spPr>
        <p:txBody>
          <a:bodyPr lIns="90000" tIns="45000" rIns="90000" bIns="45000"/>
          <a:lstStyle/>
          <a:p>
            <a:pPr algn="just">
              <a:lnSpc>
                <a:spcPct val="100000"/>
              </a:lnSpc>
            </a:pPr>
            <a:r>
              <a:rPr lang="es-AR" sz="2200">
                <a:solidFill>
                  <a:srgbClr val="1E1C11"/>
                </a:solidFill>
                <a:latin typeface="Tahoma"/>
                <a:ea typeface="Tahoma"/>
              </a:rPr>
              <a:t>los riesgos que esa sustancia trae para la salud humana (toxicidad, efectos cancerígenos y reproductivos, acción mutagénica y contaminación de alimentos, etc.)</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Shape 1"/>
          <p:cNvSpPr txBox="1"/>
          <p:nvPr/>
        </p:nvSpPr>
        <p:spPr>
          <a:xfrm>
            <a:off x="1897200" y="332640"/>
            <a:ext cx="5410440" cy="1142640"/>
          </a:xfrm>
          <a:prstGeom prst="rect">
            <a:avLst/>
          </a:prstGeom>
        </p:spPr>
        <p:txBody>
          <a:bodyPr anchor="ctr"/>
          <a:lstStyle/>
          <a:p>
            <a:pPr>
              <a:lnSpc>
                <a:spcPct val="100000"/>
              </a:lnSpc>
            </a:pPr>
            <a:r>
              <a:rPr lang="es-AR" sz="4400" b="1">
                <a:solidFill>
                  <a:srgbClr val="953735"/>
                </a:solidFill>
                <a:latin typeface="Verdana"/>
                <a:ea typeface="Verdana"/>
              </a:rPr>
              <a:t>LA ESCLAVITUD</a:t>
            </a:r>
            <a:endParaRPr/>
          </a:p>
        </p:txBody>
      </p:sp>
      <p:pic>
        <p:nvPicPr>
          <p:cNvPr id="127" name="Picture 2"/>
          <p:cNvPicPr/>
          <p:nvPr/>
        </p:nvPicPr>
        <p:blipFill>
          <a:blip r:embed="rId2"/>
          <a:stretch>
            <a:fillRect/>
          </a:stretch>
        </p:blipFill>
        <p:spPr>
          <a:xfrm>
            <a:off x="4429080" y="2748600"/>
            <a:ext cx="3454920" cy="3632400"/>
          </a:xfrm>
          <a:prstGeom prst="rect">
            <a:avLst/>
          </a:prstGeom>
          <a:ln>
            <a:noFill/>
          </a:ln>
        </p:spPr>
      </p:pic>
      <p:sp>
        <p:nvSpPr>
          <p:cNvPr id="128" name="TextShape 2"/>
          <p:cNvSpPr txBox="1"/>
          <p:nvPr/>
        </p:nvSpPr>
        <p:spPr>
          <a:xfrm>
            <a:off x="755640" y="1442520"/>
            <a:ext cx="7344360" cy="2433600"/>
          </a:xfrm>
          <a:prstGeom prst="rect">
            <a:avLst/>
          </a:prstGeom>
        </p:spPr>
        <p:txBody>
          <a:bodyPr/>
          <a:lstStyle/>
          <a:p>
            <a:pPr algn="just">
              <a:lnSpc>
                <a:spcPct val="100000"/>
              </a:lnSpc>
            </a:pPr>
            <a:r>
              <a:rPr lang="es-AR" sz="2800">
                <a:solidFill>
                  <a:srgbClr val="FFFFFF"/>
                </a:solidFill>
                <a:latin typeface="Tahoma"/>
                <a:ea typeface="Tahoma"/>
              </a:rPr>
              <a:t>Así le ponían a los seres humanos gruesas cadenas de acero en señal de sumisión y para que perdurara su esclavitud.</a:t>
            </a:r>
            <a:endParaRPr/>
          </a:p>
        </p:txBody>
      </p:sp>
      <p:sp>
        <p:nvSpPr>
          <p:cNvPr id="129" name="CustomShape 3"/>
          <p:cNvSpPr/>
          <p:nvPr/>
        </p:nvSpPr>
        <p:spPr>
          <a:xfrm>
            <a:off x="755640" y="3177000"/>
            <a:ext cx="3384000" cy="2649240"/>
          </a:xfrm>
          <a:prstGeom prst="rect">
            <a:avLst/>
          </a:prstGeom>
          <a:noFill/>
          <a:ln>
            <a:noFill/>
          </a:ln>
        </p:spPr>
        <p:txBody>
          <a:bodyPr lIns="90000" tIns="45000" rIns="90000" bIns="45000"/>
          <a:lstStyle/>
          <a:p>
            <a:pPr algn="just">
              <a:lnSpc>
                <a:spcPct val="100000"/>
              </a:lnSpc>
            </a:pPr>
            <a:r>
              <a:rPr lang="es-AR" sz="2800">
                <a:solidFill>
                  <a:srgbClr val="FFFFFF"/>
                </a:solidFill>
                <a:latin typeface="Tahoma"/>
                <a:ea typeface="Tahoma"/>
              </a:rPr>
              <a:t>Con el avance del pensamiento de la humanidad estas cadenas empezaron a ser cuestionadas.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AC090"/>
        </a:solidFill>
        <a:effectLst/>
      </p:bgPr>
    </p:bg>
    <p:spTree>
      <p:nvGrpSpPr>
        <p:cNvPr id="1" name=""/>
        <p:cNvGrpSpPr/>
        <p:nvPr/>
      </p:nvGrpSpPr>
      <p:grpSpPr>
        <a:xfrm>
          <a:off x="0" y="0"/>
          <a:ext cx="0" cy="0"/>
          <a:chOff x="0" y="0"/>
          <a:chExt cx="0" cy="0"/>
        </a:xfrm>
      </p:grpSpPr>
      <p:sp>
        <p:nvSpPr>
          <p:cNvPr id="239" name="CustomShape 1"/>
          <p:cNvSpPr/>
          <p:nvPr/>
        </p:nvSpPr>
        <p:spPr>
          <a:xfrm>
            <a:off x="0" y="1556640"/>
            <a:ext cx="9143640" cy="3096000"/>
          </a:xfrm>
          <a:prstGeom prst="rect">
            <a:avLst/>
          </a:prstGeom>
          <a:solidFill>
            <a:srgbClr val="FDEADA"/>
          </a:solidFill>
          <a:ln w="25560">
            <a:noFill/>
          </a:ln>
        </p:spPr>
      </p:sp>
      <p:sp>
        <p:nvSpPr>
          <p:cNvPr id="240" name="TextShape 2"/>
          <p:cNvSpPr txBox="1"/>
          <p:nvPr/>
        </p:nvSpPr>
        <p:spPr>
          <a:xfrm>
            <a:off x="1043640" y="2784960"/>
            <a:ext cx="3924360" cy="777600"/>
          </a:xfrm>
          <a:prstGeom prst="rect">
            <a:avLst/>
          </a:prstGeom>
        </p:spPr>
        <p:txBody>
          <a:bodyPr anchor="ctr"/>
          <a:lstStyle/>
          <a:p>
            <a:pPr>
              <a:lnSpc>
                <a:spcPct val="100000"/>
              </a:lnSpc>
            </a:pPr>
            <a:r>
              <a:rPr lang="es-AR" sz="4400" b="1">
                <a:solidFill>
                  <a:srgbClr val="C00000"/>
                </a:solidFill>
                <a:latin typeface="Aharoni"/>
              </a:rPr>
              <a:t>MONSANTO</a:t>
            </a:r>
            <a:endParaRPr/>
          </a:p>
        </p:txBody>
      </p:sp>
      <p:sp>
        <p:nvSpPr>
          <p:cNvPr id="241" name="TextShape 3"/>
          <p:cNvSpPr txBox="1"/>
          <p:nvPr/>
        </p:nvSpPr>
        <p:spPr>
          <a:xfrm>
            <a:off x="1959840" y="620640"/>
            <a:ext cx="6572160" cy="820440"/>
          </a:xfrm>
          <a:prstGeom prst="rect">
            <a:avLst/>
          </a:prstGeom>
        </p:spPr>
        <p:txBody>
          <a:bodyPr/>
          <a:lstStyle/>
          <a:p>
            <a:pPr algn="just">
              <a:lnSpc>
                <a:spcPct val="100000"/>
              </a:lnSpc>
            </a:pPr>
            <a:r>
              <a:rPr lang="es-AR" sz="2400">
                <a:solidFill>
                  <a:srgbClr val="000000"/>
                </a:solidFill>
                <a:latin typeface="Tahoma"/>
                <a:ea typeface="Tahoma"/>
              </a:rPr>
              <a:t>Es el productor del 90% de los organismos genéticamente modificados.</a:t>
            </a:r>
            <a:endParaRPr/>
          </a:p>
        </p:txBody>
      </p:sp>
      <p:sp>
        <p:nvSpPr>
          <p:cNvPr id="242" name="CustomShape 4"/>
          <p:cNvSpPr/>
          <p:nvPr/>
        </p:nvSpPr>
        <p:spPr>
          <a:xfrm>
            <a:off x="1835640" y="4653000"/>
            <a:ext cx="6768360" cy="1187640"/>
          </a:xfrm>
          <a:prstGeom prst="rect">
            <a:avLst/>
          </a:prstGeom>
          <a:noFill/>
          <a:ln>
            <a:noFill/>
          </a:ln>
        </p:spPr>
        <p:txBody>
          <a:bodyPr lIns="90000" tIns="45000" rIns="90000" bIns="45000"/>
          <a:lstStyle/>
          <a:p>
            <a:pPr algn="just">
              <a:lnSpc>
                <a:spcPct val="100000"/>
              </a:lnSpc>
            </a:pPr>
            <a:r>
              <a:rPr lang="es-AR" sz="2400">
                <a:solidFill>
                  <a:srgbClr val="000000"/>
                </a:solidFill>
                <a:latin typeface="Tahoma"/>
                <a:ea typeface="Tahoma"/>
              </a:rPr>
              <a:t>Ha estado involucrado en la producción de </a:t>
            </a:r>
            <a:r>
              <a:rPr lang="es-AR" sz="2400" b="1">
                <a:solidFill>
                  <a:srgbClr val="000000"/>
                </a:solidFill>
                <a:latin typeface="Tahoma"/>
                <a:ea typeface="Tahoma"/>
              </a:rPr>
              <a:t>PCB, DDT y dioxinas</a:t>
            </a:r>
            <a:r>
              <a:rPr lang="es-AR" sz="2400">
                <a:solidFill>
                  <a:srgbClr val="000000"/>
                </a:solidFill>
                <a:latin typeface="Tahoma"/>
                <a:ea typeface="Tahoma"/>
              </a:rPr>
              <a:t>, todos productos altamente tóxicos para la vida de hombre.</a:t>
            </a:r>
            <a:endParaRPr/>
          </a:p>
        </p:txBody>
      </p:sp>
      <p:pic>
        <p:nvPicPr>
          <p:cNvPr id="243" name="4 Imagen"/>
          <p:cNvPicPr/>
          <p:nvPr/>
        </p:nvPicPr>
        <p:blipFill>
          <a:blip r:embed="rId2"/>
          <a:stretch>
            <a:fillRect/>
          </a:stretch>
        </p:blipFill>
        <p:spPr>
          <a:xfrm>
            <a:off x="5220000" y="1628640"/>
            <a:ext cx="2880000" cy="288000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 name="3 Imagen"/>
          <p:cNvPicPr/>
          <p:nvPr/>
        </p:nvPicPr>
        <p:blipFill>
          <a:blip r:embed="rId2"/>
          <a:srcRect t="5512"/>
          <a:stretch>
            <a:fillRect/>
          </a:stretch>
        </p:blipFill>
        <p:spPr>
          <a:xfrm>
            <a:off x="-36360" y="0"/>
            <a:ext cx="9180000" cy="6885000"/>
          </a:xfrm>
          <a:prstGeom prst="rect">
            <a:avLst/>
          </a:prstGeom>
          <a:ln w="9360">
            <a:noFill/>
          </a:ln>
        </p:spPr>
      </p:pic>
      <p:sp>
        <p:nvSpPr>
          <p:cNvPr id="245" name="TextShape 1"/>
          <p:cNvSpPr txBox="1"/>
          <p:nvPr/>
        </p:nvSpPr>
        <p:spPr>
          <a:xfrm>
            <a:off x="2424240" y="836640"/>
            <a:ext cx="4258440" cy="1142640"/>
          </a:xfrm>
          <a:prstGeom prst="rect">
            <a:avLst/>
          </a:prstGeom>
        </p:spPr>
        <p:txBody>
          <a:bodyPr anchor="ctr"/>
          <a:lstStyle/>
          <a:p>
            <a:pPr>
              <a:lnSpc>
                <a:spcPct val="100000"/>
              </a:lnSpc>
            </a:pPr>
            <a:r>
              <a:rPr lang="es-AR" sz="4400" b="1">
                <a:solidFill>
                  <a:srgbClr val="FFFFFF"/>
                </a:solidFill>
                <a:latin typeface="Aharoni"/>
              </a:rPr>
              <a:t>ANTECEDENTES</a:t>
            </a:r>
            <a:endParaRPr/>
          </a:p>
        </p:txBody>
      </p:sp>
      <p:sp>
        <p:nvSpPr>
          <p:cNvPr id="246" name="TextShape 2"/>
          <p:cNvSpPr txBox="1"/>
          <p:nvPr/>
        </p:nvSpPr>
        <p:spPr>
          <a:xfrm>
            <a:off x="-36360" y="1849680"/>
            <a:ext cx="9180000" cy="3185640"/>
          </a:xfrm>
          <a:prstGeom prst="rect">
            <a:avLst/>
          </a:prstGeom>
        </p:spPr>
        <p:txBody>
          <a:bodyPr/>
          <a:lstStyle/>
          <a:p>
            <a:pPr algn="just">
              <a:lnSpc>
                <a:spcPct val="100000"/>
              </a:lnSpc>
              <a:buFont typeface="Arial"/>
              <a:buChar char="•"/>
            </a:pPr>
            <a:r>
              <a:rPr lang="es-AR" sz="2400">
                <a:solidFill>
                  <a:srgbClr val="000000"/>
                </a:solidFill>
                <a:latin typeface="Tahoma"/>
                <a:ea typeface="Tahoma"/>
              </a:rPr>
              <a:t>Ha participado activamente en el desarrollo de la primera </a:t>
            </a:r>
            <a:r>
              <a:rPr lang="es-AR" sz="2400" b="1">
                <a:solidFill>
                  <a:srgbClr val="000000"/>
                </a:solidFill>
                <a:latin typeface="Tahoma"/>
                <a:ea typeface="Tahoma"/>
              </a:rPr>
              <a:t>bomba nuclear</a:t>
            </a:r>
            <a:r>
              <a:rPr lang="es-AR" sz="2400">
                <a:solidFill>
                  <a:srgbClr val="000000"/>
                </a:solidFill>
                <a:latin typeface="Tahoma"/>
                <a:ea typeface="Tahoma"/>
              </a:rPr>
              <a:t>, en el Proyecto Manhattan y el Proyecto Dayton, encabezado por Charlie Thomas, Director del Departamento Central de Investigación de Monsanto.</a:t>
            </a:r>
            <a:endParaRPr/>
          </a:p>
          <a:p>
            <a:pPr algn="just">
              <a:lnSpc>
                <a:spcPct val="100000"/>
              </a:lnSpc>
            </a:pPr>
            <a:endParaRPr/>
          </a:p>
          <a:p>
            <a:pPr>
              <a:lnSpc>
                <a:spcPct val="100000"/>
              </a:lnSpc>
              <a:buFont typeface="Arial"/>
              <a:buChar char="•"/>
            </a:pPr>
            <a:r>
              <a:rPr lang="es-AR" sz="2400">
                <a:solidFill>
                  <a:srgbClr val="000000"/>
                </a:solidFill>
                <a:latin typeface="Tahoma"/>
                <a:ea typeface="Tahoma"/>
              </a:rPr>
              <a:t>Ha  sido el fabricante del pesticida y defoliante utilizado por el ejército norteamericano en Vietnam, el tristemente famoso </a:t>
            </a:r>
            <a:r>
              <a:rPr lang="es-AR" sz="2400" b="1" i="1">
                <a:solidFill>
                  <a:srgbClr val="000000"/>
                </a:solidFill>
                <a:latin typeface="Tahoma"/>
                <a:ea typeface="Tahoma"/>
              </a:rPr>
              <a:t>“agente naranja”.</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47" name="TextShape 1"/>
          <p:cNvSpPr txBox="1"/>
          <p:nvPr/>
        </p:nvSpPr>
        <p:spPr>
          <a:xfrm>
            <a:off x="1105200" y="778680"/>
            <a:ext cx="6706800" cy="993600"/>
          </a:xfrm>
          <a:prstGeom prst="rect">
            <a:avLst/>
          </a:prstGeom>
        </p:spPr>
        <p:txBody>
          <a:bodyPr anchor="ctr"/>
          <a:lstStyle/>
          <a:p>
            <a:pPr>
              <a:lnSpc>
                <a:spcPct val="100000"/>
              </a:lnSpc>
            </a:pPr>
            <a:r>
              <a:rPr lang="es-AR" sz="4400" b="1">
                <a:solidFill>
                  <a:srgbClr val="C25C08"/>
                </a:solidFill>
                <a:latin typeface="Aharoni"/>
              </a:rPr>
              <a:t>EL “AGENTE NARANJA”</a:t>
            </a:r>
            <a:endParaRPr/>
          </a:p>
        </p:txBody>
      </p:sp>
      <p:sp>
        <p:nvSpPr>
          <p:cNvPr id="248" name="TextShape 2"/>
          <p:cNvSpPr txBox="1"/>
          <p:nvPr/>
        </p:nvSpPr>
        <p:spPr>
          <a:xfrm>
            <a:off x="0" y="1700640"/>
            <a:ext cx="6044040" cy="3146760"/>
          </a:xfrm>
          <a:prstGeom prst="rect">
            <a:avLst/>
          </a:prstGeom>
        </p:spPr>
        <p:txBody>
          <a:bodyPr/>
          <a:lstStyle/>
          <a:p>
            <a:pPr algn="just">
              <a:lnSpc>
                <a:spcPct val="100000"/>
              </a:lnSpc>
            </a:pPr>
            <a:r>
              <a:rPr lang="es-AR" sz="2400">
                <a:solidFill>
                  <a:srgbClr val="1E1C11"/>
                </a:solidFill>
                <a:latin typeface="Tahoma"/>
                <a:ea typeface="Tahoma"/>
              </a:rPr>
              <a:t>Este elemento ha contaminado a más de 3.000.000 de civiles y militares, con resultado de 400.000 muertos y discapacitados y 500.000 niños con defectos de nacimiento. En los juicios realizados por los veteranos de guerra norteamericanos ha quedado demostrado que Monsanto sabía los problemas de contaminación que provocaría este agente al que estuvieron expuestos también 39.419 soldados propios.</a:t>
            </a:r>
            <a:endParaRPr/>
          </a:p>
        </p:txBody>
      </p:sp>
      <p:pic>
        <p:nvPicPr>
          <p:cNvPr id="249" name="3 Imagen"/>
          <p:cNvPicPr/>
          <p:nvPr/>
        </p:nvPicPr>
        <p:blipFill>
          <a:blip r:embed="rId2"/>
          <a:srcRect r="308695"/>
          <a:stretch>
            <a:fillRect/>
          </a:stretch>
        </p:blipFill>
        <p:spPr>
          <a:xfrm>
            <a:off x="6044400" y="1700640"/>
            <a:ext cx="3099240" cy="314676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sp>
        <p:nvSpPr>
          <p:cNvPr id="250" name="TextShape 1"/>
          <p:cNvSpPr txBox="1"/>
          <p:nvPr/>
        </p:nvSpPr>
        <p:spPr>
          <a:xfrm>
            <a:off x="4068000" y="2637000"/>
            <a:ext cx="4752000" cy="1142640"/>
          </a:xfrm>
          <a:prstGeom prst="rect">
            <a:avLst/>
          </a:prstGeom>
        </p:spPr>
        <p:txBody>
          <a:bodyPr anchor="ctr"/>
          <a:lstStyle/>
          <a:p>
            <a:pPr>
              <a:lnSpc>
                <a:spcPct val="100000"/>
              </a:lnSpc>
            </a:pPr>
            <a:r>
              <a:rPr lang="es-AR" sz="4000" b="1">
                <a:solidFill>
                  <a:srgbClr val="1F497D"/>
                </a:solidFill>
                <a:latin typeface="Verdana"/>
                <a:ea typeface="Verdana"/>
              </a:rPr>
              <a:t>UNA PRÁCTICA HABITUAL</a:t>
            </a:r>
            <a:endParaRPr/>
          </a:p>
        </p:txBody>
      </p:sp>
      <p:sp>
        <p:nvSpPr>
          <p:cNvPr id="251" name="TextShape 2"/>
          <p:cNvSpPr txBox="1"/>
          <p:nvPr/>
        </p:nvSpPr>
        <p:spPr>
          <a:xfrm>
            <a:off x="683640" y="4653000"/>
            <a:ext cx="8229240" cy="1800000"/>
          </a:xfrm>
          <a:prstGeom prst="rect">
            <a:avLst/>
          </a:prstGeom>
        </p:spPr>
        <p:txBody>
          <a:bodyPr/>
          <a:lstStyle/>
          <a:p>
            <a:pPr algn="just">
              <a:lnSpc>
                <a:spcPct val="100000"/>
              </a:lnSpc>
            </a:pPr>
            <a:r>
              <a:rPr lang="es-AR" sz="2400">
                <a:solidFill>
                  <a:srgbClr val="632523"/>
                </a:solidFill>
                <a:latin typeface="Tahoma"/>
                <a:ea typeface="Tahoma"/>
              </a:rPr>
              <a:t>Es de hacer notar que en Brasil las organizaciones </a:t>
            </a:r>
            <a:r>
              <a:rPr lang="es-AR" sz="2400" i="1">
                <a:solidFill>
                  <a:srgbClr val="632523"/>
                </a:solidFill>
                <a:latin typeface="Tahoma"/>
                <a:ea typeface="Tahoma"/>
              </a:rPr>
              <a:t>“de planificación familiar”</a:t>
            </a:r>
            <a:r>
              <a:rPr lang="es-AR" sz="2400">
                <a:solidFill>
                  <a:srgbClr val="632523"/>
                </a:solidFill>
                <a:latin typeface="Tahoma"/>
                <a:ea typeface="Tahoma"/>
              </a:rPr>
              <a:t> los colocaban cortándoles el hilo indispensable para su extracción, por  lo que sólo podía sacarse a través de una costosísima operación quirúrgica, quedando las mujeres prácticamente estériles.</a:t>
            </a:r>
            <a:endParaRPr/>
          </a:p>
        </p:txBody>
      </p:sp>
      <p:sp>
        <p:nvSpPr>
          <p:cNvPr id="252" name="CustomShape 3"/>
          <p:cNvSpPr/>
          <p:nvPr/>
        </p:nvSpPr>
        <p:spPr>
          <a:xfrm>
            <a:off x="790920" y="260640"/>
            <a:ext cx="8352720" cy="2284200"/>
          </a:xfrm>
          <a:prstGeom prst="rect">
            <a:avLst/>
          </a:prstGeom>
          <a:solidFill>
            <a:srgbClr val="C0504D"/>
          </a:solidFill>
          <a:ln>
            <a:noFill/>
          </a:ln>
        </p:spPr>
        <p:txBody>
          <a:bodyPr lIns="90000" tIns="45000" rIns="90000" bIns="45000"/>
          <a:lstStyle/>
          <a:p>
            <a:pPr algn="just">
              <a:lnSpc>
                <a:spcPct val="100000"/>
              </a:lnSpc>
            </a:pPr>
            <a:r>
              <a:rPr lang="es-AR" sz="2400" b="1">
                <a:solidFill>
                  <a:srgbClr val="632523"/>
                </a:solidFill>
                <a:latin typeface="Tahoma"/>
                <a:ea typeface="Tahoma"/>
              </a:rPr>
              <a:t>Falsear los datos de los estudios dados a publicidad. </a:t>
            </a:r>
            <a:r>
              <a:rPr lang="es-AR" sz="2400">
                <a:solidFill>
                  <a:srgbClr val="632523"/>
                </a:solidFill>
                <a:latin typeface="Tahoma"/>
                <a:ea typeface="Tahoma"/>
              </a:rPr>
              <a:t>Por ejemplo, la empresa fue condenada por falsear  los estudios del dispositivo intrauterino abortivo DIU cobre 7 y cobre T, los que. provocaron serios daños en la salud de las mujeres que los utilizaron</a:t>
            </a:r>
            <a:endParaRPr/>
          </a:p>
        </p:txBody>
      </p:sp>
      <p:pic>
        <p:nvPicPr>
          <p:cNvPr id="253" name="4 Imagen"/>
          <p:cNvPicPr/>
          <p:nvPr/>
        </p:nvPicPr>
        <p:blipFill>
          <a:blip r:embed="rId2"/>
          <a:srcRect r="10024"/>
          <a:stretch>
            <a:fillRect/>
          </a:stretch>
        </p:blipFill>
        <p:spPr>
          <a:xfrm>
            <a:off x="683640" y="2421000"/>
            <a:ext cx="3312000" cy="23281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
        <p:cNvGrpSpPr/>
        <p:nvPr/>
      </p:nvGrpSpPr>
      <p:grpSpPr>
        <a:xfrm>
          <a:off x="0" y="0"/>
          <a:ext cx="0" cy="0"/>
          <a:chOff x="0" y="0"/>
          <a:chExt cx="0" cy="0"/>
        </a:xfrm>
      </p:grpSpPr>
      <p:sp>
        <p:nvSpPr>
          <p:cNvPr id="254" name="TextShape 1"/>
          <p:cNvSpPr txBox="1"/>
          <p:nvPr/>
        </p:nvSpPr>
        <p:spPr>
          <a:xfrm>
            <a:off x="0" y="332640"/>
            <a:ext cx="9143640" cy="1142640"/>
          </a:xfrm>
          <a:prstGeom prst="rect">
            <a:avLst/>
          </a:prstGeom>
        </p:spPr>
        <p:txBody>
          <a:bodyPr anchor="ctr"/>
          <a:lstStyle/>
          <a:p>
            <a:pPr algn="ctr">
              <a:lnSpc>
                <a:spcPct val="100000"/>
              </a:lnSpc>
            </a:pPr>
            <a:r>
              <a:rPr lang="es-AR" sz="3600">
                <a:solidFill>
                  <a:srgbClr val="FF0000"/>
                </a:solidFill>
                <a:latin typeface="Verdana"/>
                <a:ea typeface="Verdana"/>
              </a:rPr>
              <a:t> </a:t>
            </a:r>
            <a:r>
              <a:rPr lang="es-AR" sz="3600" b="1">
                <a:solidFill>
                  <a:srgbClr val="FF0000"/>
                </a:solidFill>
                <a:latin typeface="Verdana"/>
                <a:ea typeface="Verdana"/>
              </a:rPr>
              <a:t>LEY DE “PROTECCIÓN 
A MONSANTO”</a:t>
            </a:r>
            <a:endParaRPr/>
          </a:p>
        </p:txBody>
      </p:sp>
      <p:sp>
        <p:nvSpPr>
          <p:cNvPr id="255" name="TextShape 2"/>
          <p:cNvSpPr txBox="1"/>
          <p:nvPr/>
        </p:nvSpPr>
        <p:spPr>
          <a:xfrm>
            <a:off x="0" y="1556640"/>
            <a:ext cx="9143640" cy="2088000"/>
          </a:xfrm>
          <a:prstGeom prst="rect">
            <a:avLst/>
          </a:prstGeom>
        </p:spPr>
        <p:txBody>
          <a:bodyPr/>
          <a:lstStyle/>
          <a:p>
            <a:pPr algn="ctr">
              <a:lnSpc>
                <a:spcPct val="100000"/>
              </a:lnSpc>
            </a:pPr>
            <a:r>
              <a:rPr lang="es-AR" sz="2400">
                <a:solidFill>
                  <a:srgbClr val="002060"/>
                </a:solidFill>
                <a:latin typeface="Tahoma"/>
                <a:ea typeface="Tahoma"/>
              </a:rPr>
              <a:t>El congreso de los EE.UU ha sancionado una norma que impide a los tribunales federales suspender o prohibir la siembra y venta de cultivos transgénicos, con independencia de que exista comprobación de que sus efectos dañan al medio ambiente e inclusive a la salud de los seres humanos.</a:t>
            </a:r>
            <a:endParaRPr/>
          </a:p>
        </p:txBody>
      </p:sp>
      <p:pic>
        <p:nvPicPr>
          <p:cNvPr id="256" name="3 Imagen"/>
          <p:cNvPicPr/>
          <p:nvPr/>
        </p:nvPicPr>
        <p:blipFill>
          <a:blip r:embed="rId2"/>
          <a:srcRect l="113002" t="19333" r="104018" b="230333"/>
          <a:stretch>
            <a:fillRect/>
          </a:stretch>
        </p:blipFill>
        <p:spPr>
          <a:xfrm>
            <a:off x="2267640" y="3593880"/>
            <a:ext cx="4536000" cy="31762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627A32"/>
        </a:solidFill>
        <a:effectLst/>
      </p:bgPr>
    </p:bg>
    <p:spTree>
      <p:nvGrpSpPr>
        <p:cNvPr id="1" name=""/>
        <p:cNvGrpSpPr/>
        <p:nvPr/>
      </p:nvGrpSpPr>
      <p:grpSpPr>
        <a:xfrm>
          <a:off x="0" y="0"/>
          <a:ext cx="0" cy="0"/>
          <a:chOff x="0" y="0"/>
          <a:chExt cx="0" cy="0"/>
        </a:xfrm>
      </p:grpSpPr>
      <p:pic>
        <p:nvPicPr>
          <p:cNvPr id="257" name="3 Imagen"/>
          <p:cNvPicPr/>
          <p:nvPr/>
        </p:nvPicPr>
        <p:blipFill>
          <a:blip r:embed="rId2"/>
          <a:srcRect b="5212"/>
          <a:stretch>
            <a:fillRect/>
          </a:stretch>
        </p:blipFill>
        <p:spPr>
          <a:xfrm>
            <a:off x="0" y="548640"/>
            <a:ext cx="9143640" cy="5733360"/>
          </a:xfrm>
          <a:prstGeom prst="rect">
            <a:avLst/>
          </a:prstGeom>
          <a:ln w="9360">
            <a:noFill/>
          </a:ln>
        </p:spPr>
      </p:pic>
      <p:sp>
        <p:nvSpPr>
          <p:cNvPr id="258" name="TextShape 1"/>
          <p:cNvSpPr txBox="1"/>
          <p:nvPr/>
        </p:nvSpPr>
        <p:spPr>
          <a:xfrm>
            <a:off x="2442600" y="1196640"/>
            <a:ext cx="4258440" cy="993600"/>
          </a:xfrm>
          <a:prstGeom prst="rect">
            <a:avLst/>
          </a:prstGeom>
        </p:spPr>
        <p:txBody>
          <a:bodyPr anchor="ctr"/>
          <a:lstStyle/>
          <a:p>
            <a:pPr>
              <a:lnSpc>
                <a:spcPct val="100000"/>
              </a:lnSpc>
            </a:pPr>
            <a:r>
              <a:rPr lang="es-AR" sz="4400">
                <a:solidFill>
                  <a:srgbClr val="FFFFFF"/>
                </a:solidFill>
                <a:latin typeface="Aharoni"/>
              </a:rPr>
              <a:t>EN COLOMBIA:</a:t>
            </a:r>
            <a:endParaRPr/>
          </a:p>
        </p:txBody>
      </p:sp>
      <p:sp>
        <p:nvSpPr>
          <p:cNvPr id="259" name="TextShape 2"/>
          <p:cNvSpPr txBox="1"/>
          <p:nvPr/>
        </p:nvSpPr>
        <p:spPr>
          <a:xfrm>
            <a:off x="0" y="1998720"/>
            <a:ext cx="9143640" cy="2509920"/>
          </a:xfrm>
          <a:prstGeom prst="rect">
            <a:avLst/>
          </a:prstGeom>
        </p:spPr>
        <p:txBody>
          <a:bodyPr/>
          <a:lstStyle/>
          <a:p>
            <a:pPr algn="ctr">
              <a:lnSpc>
                <a:spcPct val="100000"/>
              </a:lnSpc>
            </a:pPr>
            <a:r>
              <a:rPr lang="es-AR" sz="2600">
                <a:solidFill>
                  <a:srgbClr val="FFFFFF"/>
                </a:solidFill>
                <a:latin typeface="Tahoma"/>
                <a:ea typeface="Tahoma"/>
              </a:rPr>
              <a:t>Existen fuertes denuncias por el desarrollo del cultivo de “cripa” (palabra que deriva del inglés creep = arrastraste) y se trata de una marihuana sintética que tiene un efecto 15 veces mayor a la marihuana criolla, mucho más adictiva y potencialmente más cancerígena, la que habría sido desarrollada por Monsanto.</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CustomShape 1"/>
          <p:cNvSpPr/>
          <p:nvPr/>
        </p:nvSpPr>
        <p:spPr>
          <a:xfrm>
            <a:off x="0" y="1845000"/>
            <a:ext cx="9143640" cy="3528000"/>
          </a:xfrm>
          <a:prstGeom prst="rect">
            <a:avLst/>
          </a:prstGeom>
          <a:solidFill>
            <a:srgbClr val="FFFFCC"/>
          </a:solidFill>
          <a:ln w="25560">
            <a:noFill/>
          </a:ln>
        </p:spPr>
      </p:sp>
      <p:sp>
        <p:nvSpPr>
          <p:cNvPr id="261" name="TextShape 2"/>
          <p:cNvSpPr txBox="1"/>
          <p:nvPr/>
        </p:nvSpPr>
        <p:spPr>
          <a:xfrm>
            <a:off x="457200" y="274680"/>
            <a:ext cx="8229240" cy="1142640"/>
          </a:xfrm>
          <a:prstGeom prst="rect">
            <a:avLst/>
          </a:prstGeom>
        </p:spPr>
        <p:txBody>
          <a:bodyPr anchor="ctr"/>
          <a:lstStyle/>
          <a:p>
            <a:pPr algn="ctr">
              <a:lnSpc>
                <a:spcPct val="100000"/>
              </a:lnSpc>
            </a:pPr>
            <a:r>
              <a:rPr lang="es-AR" sz="3200" b="1">
                <a:solidFill>
                  <a:srgbClr val="FFFFFF"/>
                </a:solidFill>
                <a:latin typeface="Verdana"/>
                <a:ea typeface="Verdana"/>
              </a:rPr>
              <a:t>MONSANTO, </a:t>
            </a:r>
            <a:r>
              <a:rPr lang="es-AR" sz="3200" b="1">
                <a:solidFill>
                  <a:srgbClr val="808080"/>
                </a:solidFill>
                <a:latin typeface="Verdana"/>
                <a:ea typeface="Verdana"/>
              </a:rPr>
              <a:t>GEORGE SOROS </a:t>
            </a:r>
            <a:r>
              <a:rPr lang="es-AR" sz="3200" b="1">
                <a:solidFill>
                  <a:srgbClr val="FFFFFF"/>
                </a:solidFill>
                <a:latin typeface="Verdana"/>
                <a:ea typeface="Verdana"/>
              </a:rPr>
              <a:t>Y LA MARIHUANA EN </a:t>
            </a:r>
            <a:r>
              <a:rPr lang="es-AR" sz="3200" b="1">
                <a:solidFill>
                  <a:srgbClr val="808080"/>
                </a:solidFill>
                <a:latin typeface="Verdana"/>
                <a:ea typeface="Verdana"/>
              </a:rPr>
              <a:t>URUGUAY</a:t>
            </a:r>
            <a:endParaRPr/>
          </a:p>
        </p:txBody>
      </p:sp>
      <p:sp>
        <p:nvSpPr>
          <p:cNvPr id="262" name="TextShape 3"/>
          <p:cNvSpPr txBox="1"/>
          <p:nvPr/>
        </p:nvSpPr>
        <p:spPr>
          <a:xfrm>
            <a:off x="107640" y="1816200"/>
            <a:ext cx="8578800" cy="820440"/>
          </a:xfrm>
          <a:prstGeom prst="rect">
            <a:avLst/>
          </a:prstGeom>
        </p:spPr>
        <p:txBody>
          <a:bodyPr/>
          <a:lstStyle/>
          <a:p>
            <a:pPr algn="just">
              <a:lnSpc>
                <a:spcPct val="100000"/>
              </a:lnSpc>
            </a:pPr>
            <a:r>
              <a:rPr lang="es-AR" sz="2200">
                <a:solidFill>
                  <a:srgbClr val="404040"/>
                </a:solidFill>
                <a:latin typeface="Tahoma"/>
                <a:ea typeface="Tahoma"/>
              </a:rPr>
              <a:t>Soros es el segundo accionista de Monsanto y esta empresa es una de sus cinco principales inversiones.</a:t>
            </a:r>
            <a:endParaRPr/>
          </a:p>
        </p:txBody>
      </p:sp>
      <p:pic>
        <p:nvPicPr>
          <p:cNvPr id="263" name="3 Imagen"/>
          <p:cNvPicPr/>
          <p:nvPr/>
        </p:nvPicPr>
        <p:blipFill>
          <a:blip r:embed="rId2"/>
          <a:srcRect l="23000" t="58611" r="18500" b="18611"/>
          <a:stretch>
            <a:fillRect/>
          </a:stretch>
        </p:blipFill>
        <p:spPr>
          <a:xfrm>
            <a:off x="4212000" y="2572560"/>
            <a:ext cx="4931640" cy="2800440"/>
          </a:xfrm>
          <a:prstGeom prst="rect">
            <a:avLst/>
          </a:prstGeom>
          <a:ln w="9360">
            <a:noFill/>
          </a:ln>
        </p:spPr>
      </p:pic>
      <p:sp>
        <p:nvSpPr>
          <p:cNvPr id="264" name="CustomShape 4"/>
          <p:cNvSpPr/>
          <p:nvPr/>
        </p:nvSpPr>
        <p:spPr>
          <a:xfrm>
            <a:off x="107640" y="2572560"/>
            <a:ext cx="4032000" cy="3106080"/>
          </a:xfrm>
          <a:prstGeom prst="rect">
            <a:avLst/>
          </a:prstGeom>
          <a:noFill/>
          <a:ln>
            <a:noFill/>
          </a:ln>
        </p:spPr>
        <p:txBody>
          <a:bodyPr lIns="90000" tIns="45000" rIns="90000" bIns="45000"/>
          <a:lstStyle/>
          <a:p>
            <a:pPr algn="just">
              <a:lnSpc>
                <a:spcPct val="100000"/>
              </a:lnSpc>
            </a:pPr>
            <a:r>
              <a:rPr lang="es-AR" sz="2200">
                <a:solidFill>
                  <a:srgbClr val="404040"/>
                </a:solidFill>
                <a:latin typeface="Tahoma"/>
                <a:ea typeface="Tahoma"/>
              </a:rPr>
              <a:t>La campaña por la legalización de la marihuana en Uruguay fue púbicamente solventada por Monsanto y por Soros, mediante sus “fundaciones” </a:t>
            </a:r>
            <a:r>
              <a:rPr lang="es-AR" sz="2200" b="1">
                <a:solidFill>
                  <a:srgbClr val="404040"/>
                </a:solidFill>
                <a:latin typeface="Tahoma"/>
                <a:ea typeface="Tahoma"/>
              </a:rPr>
              <a:t>Open Society y Drug Pollicy Alliance (DPA</a:t>
            </a:r>
            <a:r>
              <a:rPr lang="es-AR" sz="2200">
                <a:solidFill>
                  <a:srgbClr val="404040"/>
                </a:solidFill>
                <a:latin typeface="Tahoma"/>
                <a:ea typeface="Tahoma"/>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TextShape 1"/>
          <p:cNvSpPr txBox="1"/>
          <p:nvPr/>
        </p:nvSpPr>
        <p:spPr>
          <a:xfrm>
            <a:off x="0" y="274680"/>
            <a:ext cx="9143640" cy="1142640"/>
          </a:xfrm>
          <a:prstGeom prst="rect">
            <a:avLst/>
          </a:prstGeom>
        </p:spPr>
        <p:txBody>
          <a:bodyPr anchor="ctr"/>
          <a:lstStyle/>
          <a:p>
            <a:pPr algn="ctr">
              <a:lnSpc>
                <a:spcPct val="100000"/>
              </a:lnSpc>
            </a:pPr>
            <a:r>
              <a:rPr lang="es-AR" sz="3200" b="1">
                <a:solidFill>
                  <a:srgbClr val="404040"/>
                </a:solidFill>
                <a:latin typeface="Verdana"/>
                <a:ea typeface="Verdana"/>
              </a:rPr>
              <a:t>OTROS INTEGRANTES DE DRUG POLLICY ALLIANCE (DPA) </a:t>
            </a:r>
            <a:endParaRPr/>
          </a:p>
        </p:txBody>
      </p:sp>
      <p:sp>
        <p:nvSpPr>
          <p:cNvPr id="266" name="TextShape 2"/>
          <p:cNvSpPr txBox="1"/>
          <p:nvPr/>
        </p:nvSpPr>
        <p:spPr>
          <a:xfrm>
            <a:off x="107640" y="1600200"/>
            <a:ext cx="3960000" cy="3268440"/>
          </a:xfrm>
          <a:prstGeom prst="rect">
            <a:avLst/>
          </a:prstGeom>
        </p:spPr>
        <p:txBody>
          <a:bodyPr/>
          <a:lstStyle/>
          <a:p>
            <a:pPr algn="just">
              <a:lnSpc>
                <a:spcPct val="100000"/>
              </a:lnSpc>
            </a:pPr>
            <a:r>
              <a:rPr lang="es-AR" sz="2200">
                <a:solidFill>
                  <a:srgbClr val="984807"/>
                </a:solidFill>
                <a:latin typeface="Tahoma"/>
                <a:ea typeface="Tahoma"/>
              </a:rPr>
              <a:t>Entre los miembros de la DPA se encuentran reconocidas figuras del stablishment de EE.UU: </a:t>
            </a:r>
            <a:r>
              <a:rPr lang="es-AR" sz="2200" b="1">
                <a:solidFill>
                  <a:srgbClr val="984807"/>
                </a:solidFill>
                <a:latin typeface="Tahoma"/>
                <a:ea typeface="Tahoma"/>
              </a:rPr>
              <a:t>Frank Charles Carlucci III</a:t>
            </a:r>
            <a:r>
              <a:rPr lang="es-AR" sz="2200">
                <a:solidFill>
                  <a:srgbClr val="984807"/>
                </a:solidFill>
                <a:latin typeface="Tahoma"/>
                <a:ea typeface="Tahoma"/>
              </a:rPr>
              <a:t>, miembro del Consejo de Relaciones Exteriores hasta por lo menos 1995, ex asistente del Director de la CIA entre 1978 y 1980 y</a:t>
            </a:r>
            <a:endParaRPr/>
          </a:p>
        </p:txBody>
      </p:sp>
      <p:pic>
        <p:nvPicPr>
          <p:cNvPr id="267" name="3 Imagen"/>
          <p:cNvPicPr/>
          <p:nvPr/>
        </p:nvPicPr>
        <p:blipFill>
          <a:blip r:embed="rId2"/>
          <a:srcRect l="381242" t="18409" b="32500"/>
          <a:stretch>
            <a:fillRect/>
          </a:stretch>
        </p:blipFill>
        <p:spPr>
          <a:xfrm>
            <a:off x="4068000" y="1628640"/>
            <a:ext cx="4803120" cy="3066840"/>
          </a:xfrm>
          <a:prstGeom prst="rect">
            <a:avLst/>
          </a:prstGeom>
          <a:ln w="9360">
            <a:noFill/>
          </a:ln>
        </p:spPr>
      </p:pic>
      <p:sp>
        <p:nvSpPr>
          <p:cNvPr id="268" name="CustomShape 3"/>
          <p:cNvSpPr/>
          <p:nvPr/>
        </p:nvSpPr>
        <p:spPr>
          <a:xfrm>
            <a:off x="107640" y="4695840"/>
            <a:ext cx="8763480" cy="1766160"/>
          </a:xfrm>
          <a:prstGeom prst="rect">
            <a:avLst/>
          </a:prstGeom>
          <a:noFill/>
          <a:ln>
            <a:noFill/>
          </a:ln>
        </p:spPr>
        <p:txBody>
          <a:bodyPr lIns="90000" tIns="45000" rIns="90000" bIns="45000"/>
          <a:lstStyle/>
          <a:p>
            <a:pPr algn="just">
              <a:lnSpc>
                <a:spcPct val="100000"/>
              </a:lnSpc>
            </a:pPr>
            <a:r>
              <a:rPr lang="es-AR" sz="2200">
                <a:solidFill>
                  <a:srgbClr val="984807"/>
                </a:solidFill>
                <a:latin typeface="Tahoma"/>
                <a:ea typeface="Tahoma"/>
              </a:rPr>
              <a:t>director de United Defense Industries (el mayor contratista de defensa de EE.UU.); </a:t>
            </a:r>
            <a:r>
              <a:rPr lang="es-AR" sz="2200" b="1">
                <a:solidFill>
                  <a:srgbClr val="984807"/>
                </a:solidFill>
                <a:latin typeface="Tahoma"/>
                <a:ea typeface="Tahoma"/>
              </a:rPr>
              <a:t>Nicholas Katzenbach</a:t>
            </a:r>
            <a:r>
              <a:rPr lang="es-AR" sz="2200">
                <a:solidFill>
                  <a:srgbClr val="984807"/>
                </a:solidFill>
                <a:latin typeface="Tahoma"/>
                <a:ea typeface="Tahoma"/>
              </a:rPr>
              <a:t>, miembro del Consejo Mayor de la Corporación IBM; </a:t>
            </a:r>
            <a:r>
              <a:rPr lang="es-AR" sz="2200" b="1">
                <a:solidFill>
                  <a:srgbClr val="984807"/>
                </a:solidFill>
                <a:latin typeface="Tahoma"/>
                <a:ea typeface="Tahoma"/>
              </a:rPr>
              <a:t>Mathilde Krim</a:t>
            </a:r>
            <a:r>
              <a:rPr lang="es-AR" sz="2200">
                <a:solidFill>
                  <a:srgbClr val="984807"/>
                </a:solidFill>
                <a:latin typeface="Tahoma"/>
                <a:ea typeface="Tahoma"/>
              </a:rPr>
              <a:t>, de la Fundación Rockefeller; y </a:t>
            </a:r>
            <a:r>
              <a:rPr lang="es-AR" sz="2200" b="1">
                <a:solidFill>
                  <a:srgbClr val="984807"/>
                </a:solidFill>
                <a:latin typeface="Tahoma"/>
                <a:ea typeface="Tahoma"/>
              </a:rPr>
              <a:t>Paul Adolph Volcker</a:t>
            </a:r>
            <a:r>
              <a:rPr lang="es-AR" sz="2200">
                <a:solidFill>
                  <a:srgbClr val="984807"/>
                </a:solidFill>
                <a:latin typeface="Tahoma"/>
                <a:ea typeface="Tahoma"/>
              </a:rPr>
              <a:t>, quien se desempeñó en la Reserva Federal de USA del 79′ al 87′.</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69" name="TextShape 1"/>
          <p:cNvSpPr txBox="1"/>
          <p:nvPr/>
        </p:nvSpPr>
        <p:spPr>
          <a:xfrm>
            <a:off x="0" y="274680"/>
            <a:ext cx="9143640" cy="1142640"/>
          </a:xfrm>
          <a:prstGeom prst="rect">
            <a:avLst/>
          </a:prstGeom>
        </p:spPr>
        <p:txBody>
          <a:bodyPr anchor="ctr"/>
          <a:lstStyle/>
          <a:p>
            <a:pPr algn="ctr">
              <a:lnSpc>
                <a:spcPct val="100000"/>
              </a:lnSpc>
            </a:pPr>
            <a:r>
              <a:rPr lang="es-AR" sz="4400" b="1">
                <a:solidFill>
                  <a:srgbClr val="C00000"/>
                </a:solidFill>
                <a:latin typeface="Verdana"/>
                <a:ea typeface="Verdana"/>
              </a:rPr>
              <a:t>COMISIÓN GLOBAL DE 
POLITÍCAS DE DROGAS</a:t>
            </a:r>
            <a:r>
              <a:rPr lang="es-AR" sz="4400">
                <a:solidFill>
                  <a:srgbClr val="C00000"/>
                </a:solidFill>
                <a:latin typeface="Verdana"/>
                <a:ea typeface="Verdana"/>
              </a:rPr>
              <a:t> </a:t>
            </a:r>
            <a:endParaRPr/>
          </a:p>
        </p:txBody>
      </p:sp>
      <p:sp>
        <p:nvSpPr>
          <p:cNvPr id="270" name="TextShape 2"/>
          <p:cNvSpPr txBox="1"/>
          <p:nvPr/>
        </p:nvSpPr>
        <p:spPr>
          <a:xfrm>
            <a:off x="0" y="5029200"/>
            <a:ext cx="9143640" cy="1828440"/>
          </a:xfrm>
          <a:prstGeom prst="rect">
            <a:avLst/>
          </a:prstGeom>
        </p:spPr>
        <p:txBody>
          <a:bodyPr/>
          <a:lstStyle/>
          <a:p>
            <a:pPr algn="ctr">
              <a:lnSpc>
                <a:spcPct val="100000"/>
              </a:lnSpc>
            </a:pPr>
            <a:r>
              <a:rPr lang="es-AR" sz="2400" b="1">
                <a:solidFill>
                  <a:srgbClr val="1E1C11"/>
                </a:solidFill>
                <a:latin typeface="Tahoma"/>
                <a:ea typeface="Tahoma"/>
              </a:rPr>
              <a:t>(www.globalcommissionondrugs.org)</a:t>
            </a:r>
            <a:endParaRPr/>
          </a:p>
          <a:p>
            <a:pPr algn="ctr">
              <a:lnSpc>
                <a:spcPct val="100000"/>
              </a:lnSpc>
            </a:pPr>
            <a:r>
              <a:rPr lang="es-AR" sz="2400">
                <a:solidFill>
                  <a:srgbClr val="1E1C11"/>
                </a:solidFill>
                <a:latin typeface="Tahoma"/>
                <a:ea typeface="Tahoma"/>
              </a:rPr>
              <a:t>Es uno de los grupos financiados por George Soros que propone la despenalización de las drogas, en particular plantean legalizar la marihuana para uso personal.</a:t>
            </a:r>
            <a:endParaRPr/>
          </a:p>
        </p:txBody>
      </p:sp>
      <p:pic>
        <p:nvPicPr>
          <p:cNvPr id="271" name="4 Imagen"/>
          <p:cNvPicPr/>
          <p:nvPr/>
        </p:nvPicPr>
        <p:blipFill>
          <a:blip r:embed="rId2"/>
          <a:srcRect b="6416"/>
          <a:stretch>
            <a:fillRect/>
          </a:stretch>
        </p:blipFill>
        <p:spPr>
          <a:xfrm>
            <a:off x="1872000" y="1556640"/>
            <a:ext cx="5203440" cy="345600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72" name="CustomShape 1"/>
          <p:cNvSpPr/>
          <p:nvPr/>
        </p:nvSpPr>
        <p:spPr>
          <a:xfrm>
            <a:off x="0" y="0"/>
            <a:ext cx="9143640" cy="1628280"/>
          </a:xfrm>
          <a:prstGeom prst="rect">
            <a:avLst/>
          </a:prstGeom>
          <a:solidFill>
            <a:srgbClr val="627A32"/>
          </a:solidFill>
          <a:ln w="25560">
            <a:noFill/>
          </a:ln>
        </p:spPr>
      </p:sp>
      <p:sp>
        <p:nvSpPr>
          <p:cNvPr id="273" name="TextShape 2"/>
          <p:cNvSpPr txBox="1"/>
          <p:nvPr/>
        </p:nvSpPr>
        <p:spPr>
          <a:xfrm>
            <a:off x="0" y="274680"/>
            <a:ext cx="9143640" cy="1142640"/>
          </a:xfrm>
          <a:prstGeom prst="rect">
            <a:avLst/>
          </a:prstGeom>
        </p:spPr>
        <p:txBody>
          <a:bodyPr anchor="ctr"/>
          <a:lstStyle/>
          <a:p>
            <a:pPr algn="ctr">
              <a:lnSpc>
                <a:spcPct val="100000"/>
              </a:lnSpc>
            </a:pPr>
            <a:r>
              <a:rPr lang="es-AR" sz="4000" b="1">
                <a:solidFill>
                  <a:srgbClr val="C00000"/>
                </a:solidFill>
                <a:latin typeface="Verdana"/>
                <a:ea typeface="Verdana"/>
              </a:rPr>
              <a:t>QUIENES LA INTEGRAN</a:t>
            </a:r>
            <a:endParaRPr/>
          </a:p>
        </p:txBody>
      </p:sp>
      <p:sp>
        <p:nvSpPr>
          <p:cNvPr id="274" name="TextShape 3"/>
          <p:cNvSpPr txBox="1"/>
          <p:nvPr/>
        </p:nvSpPr>
        <p:spPr>
          <a:xfrm>
            <a:off x="72000" y="1557000"/>
            <a:ext cx="5291640" cy="3196440"/>
          </a:xfrm>
          <a:prstGeom prst="rect">
            <a:avLst/>
          </a:prstGeom>
        </p:spPr>
        <p:txBody>
          <a:bodyPr/>
          <a:lstStyle/>
          <a:p>
            <a:pPr algn="just">
              <a:lnSpc>
                <a:spcPct val="100000"/>
              </a:lnSpc>
              <a:buFont typeface="Arial"/>
              <a:buChar char="•"/>
            </a:pPr>
            <a:r>
              <a:rPr lang="es-AR" sz="2600" b="1">
                <a:solidFill>
                  <a:srgbClr val="4A452A"/>
                </a:solidFill>
                <a:latin typeface="Tahoma"/>
                <a:ea typeface="Tahoma"/>
              </a:rPr>
              <a:t>Fernando Henrique Cardoso,</a:t>
            </a:r>
            <a:r>
              <a:rPr lang="es-AR" sz="2600">
                <a:solidFill>
                  <a:srgbClr val="4A452A"/>
                </a:solidFill>
                <a:latin typeface="Tahoma"/>
                <a:ea typeface="Tahoma"/>
              </a:rPr>
              <a:t> ex Presidente de Brasil (presidente). Fuerte opositor al Gobierno de Dilma Rouseff y fundamentalmente de Lula, que expresó su apoyo a la candidatura de Mauricio Macri.   </a:t>
            </a:r>
            <a:endParaRPr/>
          </a:p>
        </p:txBody>
      </p:sp>
      <p:pic>
        <p:nvPicPr>
          <p:cNvPr id="275" name="4 Imagen"/>
          <p:cNvPicPr/>
          <p:nvPr/>
        </p:nvPicPr>
        <p:blipFill>
          <a:blip r:embed="rId2"/>
          <a:stretch>
            <a:fillRect/>
          </a:stretch>
        </p:blipFill>
        <p:spPr>
          <a:xfrm>
            <a:off x="5235840" y="1556640"/>
            <a:ext cx="3600000" cy="3600000"/>
          </a:xfrm>
          <a:prstGeom prst="rect">
            <a:avLst/>
          </a:prstGeom>
          <a:ln w="9360">
            <a:noFill/>
          </a:ln>
        </p:spPr>
      </p:pic>
      <p:sp>
        <p:nvSpPr>
          <p:cNvPr id="276" name="CustomShape 4"/>
          <p:cNvSpPr/>
          <p:nvPr/>
        </p:nvSpPr>
        <p:spPr>
          <a:xfrm>
            <a:off x="0" y="5157360"/>
            <a:ext cx="9143640" cy="1700280"/>
          </a:xfrm>
          <a:prstGeom prst="rect">
            <a:avLst/>
          </a:prstGeom>
          <a:solidFill>
            <a:srgbClr val="262626"/>
          </a:solidFill>
          <a:ln w="25560">
            <a:noFill/>
          </a:ln>
        </p:spPr>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sp>
        <p:nvSpPr>
          <p:cNvPr id="130" name="TextShape 1"/>
          <p:cNvSpPr txBox="1"/>
          <p:nvPr/>
        </p:nvSpPr>
        <p:spPr>
          <a:xfrm>
            <a:off x="205560" y="116640"/>
            <a:ext cx="8686440" cy="1725120"/>
          </a:xfrm>
          <a:prstGeom prst="rect">
            <a:avLst/>
          </a:prstGeom>
        </p:spPr>
        <p:txBody>
          <a:bodyPr anchor="ctr"/>
          <a:lstStyle/>
          <a:p>
            <a:pPr algn="ctr">
              <a:lnSpc>
                <a:spcPct val="100000"/>
              </a:lnSpc>
            </a:pPr>
            <a:r>
              <a:rPr lang="es-AR" sz="2800" b="1">
                <a:solidFill>
                  <a:srgbClr val="632523"/>
                </a:solidFill>
                <a:latin typeface="Verdana"/>
                <a:ea typeface="Verdana"/>
              </a:rPr>
              <a:t>“YO SOY EL SEÑOR TU DIOS QUE TE LIBERÓ DE LA ESCLAVITUD DE EGIPTO”</a:t>
            </a:r>
            <a:endParaRPr/>
          </a:p>
        </p:txBody>
      </p:sp>
      <p:sp>
        <p:nvSpPr>
          <p:cNvPr id="131" name="TextShape 2"/>
          <p:cNvSpPr txBox="1"/>
          <p:nvPr/>
        </p:nvSpPr>
        <p:spPr>
          <a:xfrm>
            <a:off x="457200" y="1700640"/>
            <a:ext cx="5338440" cy="4887000"/>
          </a:xfrm>
          <a:prstGeom prst="rect">
            <a:avLst/>
          </a:prstGeom>
        </p:spPr>
        <p:txBody>
          <a:bodyPr/>
          <a:lstStyle/>
          <a:p>
            <a:pPr>
              <a:lnSpc>
                <a:spcPct val="100000"/>
              </a:lnSpc>
            </a:pPr>
            <a:r>
              <a:rPr lang="es-AR" sz="2800">
                <a:solidFill>
                  <a:srgbClr val="10243E"/>
                </a:solidFill>
                <a:latin typeface="Tahoma"/>
                <a:ea typeface="Tahoma"/>
              </a:rPr>
              <a:t>Ya desde los tiempos de Moisés el pensamiento judío comenzó a repudiar la esclavitud. Decían los mandamientos entregados por Dios personalmente al profeta: </a:t>
            </a:r>
            <a:r>
              <a:rPr lang="es-AR" sz="2800" b="1">
                <a:solidFill>
                  <a:srgbClr val="10243E"/>
                </a:solidFill>
                <a:latin typeface="Tahoma"/>
                <a:ea typeface="Tahoma"/>
              </a:rPr>
              <a:t>“</a:t>
            </a:r>
            <a:r>
              <a:rPr lang="es-AR" sz="2800" b="1" i="1">
                <a:solidFill>
                  <a:srgbClr val="10243E"/>
                </a:solidFill>
                <a:latin typeface="Tahoma"/>
                <a:ea typeface="Tahoma"/>
              </a:rPr>
              <a:t>Yo soy el Señor tu Dios que te liberó de la esclavitud de Egipto”</a:t>
            </a:r>
            <a:r>
              <a:rPr lang="es-AR" sz="2800" i="1">
                <a:solidFill>
                  <a:srgbClr val="10243E"/>
                </a:solidFill>
                <a:latin typeface="Tahoma"/>
                <a:ea typeface="Tahoma"/>
              </a:rPr>
              <a:t>,</a:t>
            </a:r>
            <a:r>
              <a:rPr lang="es-AR" sz="2800">
                <a:solidFill>
                  <a:srgbClr val="10243E"/>
                </a:solidFill>
                <a:latin typeface="Tahoma"/>
                <a:ea typeface="Tahoma"/>
              </a:rPr>
              <a:t> poniendo desde el principio el </a:t>
            </a:r>
            <a:r>
              <a:rPr lang="es-AR" sz="2800" u="sng">
                <a:solidFill>
                  <a:srgbClr val="10243E"/>
                </a:solidFill>
                <a:latin typeface="Tahoma"/>
                <a:ea typeface="Tahoma"/>
              </a:rPr>
              <a:t>papel liberador de la Providencia</a:t>
            </a:r>
            <a:r>
              <a:rPr lang="es-AR" sz="2800">
                <a:solidFill>
                  <a:srgbClr val="10243E"/>
                </a:solidFill>
                <a:latin typeface="Tahoma"/>
                <a:ea typeface="Tahoma"/>
              </a:rPr>
              <a:t>.</a:t>
            </a:r>
            <a:endParaRPr/>
          </a:p>
        </p:txBody>
      </p:sp>
      <p:pic>
        <p:nvPicPr>
          <p:cNvPr id="132" name="Picture 2"/>
          <p:cNvPicPr/>
          <p:nvPr/>
        </p:nvPicPr>
        <p:blipFill>
          <a:blip r:embed="rId2"/>
          <a:stretch>
            <a:fillRect/>
          </a:stretch>
        </p:blipFill>
        <p:spPr>
          <a:xfrm>
            <a:off x="4732200" y="1367280"/>
            <a:ext cx="4447800" cy="55242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77" name="CustomShape 1"/>
          <p:cNvSpPr/>
          <p:nvPr/>
        </p:nvSpPr>
        <p:spPr>
          <a:xfrm>
            <a:off x="0" y="0"/>
            <a:ext cx="9143640" cy="1628280"/>
          </a:xfrm>
          <a:prstGeom prst="rect">
            <a:avLst/>
          </a:prstGeom>
          <a:solidFill>
            <a:srgbClr val="627A32"/>
          </a:solidFill>
          <a:ln w="25560">
            <a:noFill/>
          </a:ln>
        </p:spPr>
      </p:sp>
      <p:sp>
        <p:nvSpPr>
          <p:cNvPr id="278" name="CustomShape 2"/>
          <p:cNvSpPr/>
          <p:nvPr/>
        </p:nvSpPr>
        <p:spPr>
          <a:xfrm>
            <a:off x="0" y="274680"/>
            <a:ext cx="9143640" cy="1142640"/>
          </a:xfrm>
          <a:prstGeom prst="rect">
            <a:avLst/>
          </a:prstGeom>
          <a:noFill/>
          <a:ln>
            <a:noFill/>
          </a:ln>
        </p:spPr>
        <p:txBody>
          <a:bodyPr anchor="ctr"/>
          <a:lstStyle/>
          <a:p>
            <a:pPr algn="ctr">
              <a:lnSpc>
                <a:spcPct val="100000"/>
              </a:lnSpc>
            </a:pPr>
            <a:r>
              <a:rPr lang="es-AR" sz="4000" b="1">
                <a:solidFill>
                  <a:srgbClr val="C00000"/>
                </a:solidFill>
                <a:latin typeface="Verdana"/>
                <a:ea typeface="Verdana"/>
              </a:rPr>
              <a:t>QUIENES LA INTEGRAN</a:t>
            </a:r>
            <a:endParaRPr/>
          </a:p>
        </p:txBody>
      </p:sp>
      <p:sp>
        <p:nvSpPr>
          <p:cNvPr id="279" name="TextShape 3"/>
          <p:cNvSpPr txBox="1"/>
          <p:nvPr/>
        </p:nvSpPr>
        <p:spPr>
          <a:xfrm>
            <a:off x="2988000" y="1597680"/>
            <a:ext cx="6155640" cy="2803320"/>
          </a:xfrm>
          <a:prstGeom prst="rect">
            <a:avLst/>
          </a:prstGeom>
        </p:spPr>
        <p:txBody>
          <a:bodyPr/>
          <a:lstStyle/>
          <a:p>
            <a:pPr algn="just">
              <a:lnSpc>
                <a:spcPct val="100000"/>
              </a:lnSpc>
            </a:pPr>
            <a:r>
              <a:rPr lang="es-AR" sz="1900" b="1">
                <a:solidFill>
                  <a:srgbClr val="4A452A"/>
                </a:solidFill>
                <a:latin typeface="Tahoma"/>
                <a:ea typeface="Tahoma"/>
              </a:rPr>
              <a:t>Ernesto Zedillo</a:t>
            </a:r>
            <a:r>
              <a:rPr lang="es-AR" sz="1900">
                <a:solidFill>
                  <a:srgbClr val="4A452A"/>
                </a:solidFill>
                <a:latin typeface="Tahoma"/>
                <a:ea typeface="Tahoma"/>
              </a:rPr>
              <a:t>, ex Presidente de México desde 1994 al 2000. Durante su gobierno se produjo la  famosa </a:t>
            </a:r>
            <a:r>
              <a:rPr lang="es-AR" sz="1900" b="1">
                <a:solidFill>
                  <a:srgbClr val="4A452A"/>
                </a:solidFill>
                <a:latin typeface="Tahoma"/>
                <a:ea typeface="Tahoma"/>
              </a:rPr>
              <a:t>Crisis del Tequila</a:t>
            </a:r>
            <a:r>
              <a:rPr lang="es-AR" sz="1900">
                <a:solidFill>
                  <a:srgbClr val="4A452A"/>
                </a:solidFill>
                <a:latin typeface="Tahoma"/>
                <a:ea typeface="Tahoma"/>
              </a:rPr>
              <a:t>, también la </a:t>
            </a:r>
            <a:r>
              <a:rPr lang="es-AR" sz="1900" b="1">
                <a:solidFill>
                  <a:srgbClr val="4A452A"/>
                </a:solidFill>
                <a:latin typeface="Tahoma"/>
                <a:ea typeface="Tahoma"/>
              </a:rPr>
              <a:t>Matanza de Acteal</a:t>
            </a:r>
            <a:r>
              <a:rPr lang="es-AR" sz="1900">
                <a:solidFill>
                  <a:srgbClr val="4A452A"/>
                </a:solidFill>
                <a:latin typeface="Tahoma"/>
                <a:ea typeface="Tahoma"/>
              </a:rPr>
              <a:t>, una operación paramilitar, ejecutada con la complacencia de las fuerza de seguridad, en la que fueron 45 los muertos, incluidos niños y mujeres embarazadas. El obispo Raúl Vera acusó al ejército mexicano de armar a los paramilitares  </a:t>
            </a:r>
            <a:endParaRPr/>
          </a:p>
        </p:txBody>
      </p:sp>
      <p:pic>
        <p:nvPicPr>
          <p:cNvPr id="280" name="6 Imagen"/>
          <p:cNvPicPr/>
          <p:nvPr/>
        </p:nvPicPr>
        <p:blipFill>
          <a:blip r:embed="rId2"/>
          <a:stretch>
            <a:fillRect/>
          </a:stretch>
        </p:blipFill>
        <p:spPr>
          <a:xfrm>
            <a:off x="72000" y="1700640"/>
            <a:ext cx="2915280" cy="2664000"/>
          </a:xfrm>
          <a:prstGeom prst="rect">
            <a:avLst/>
          </a:prstGeom>
          <a:ln w="9360">
            <a:noFill/>
          </a:ln>
        </p:spPr>
      </p:pic>
      <p:sp>
        <p:nvSpPr>
          <p:cNvPr id="281" name="CustomShape 4"/>
          <p:cNvSpPr/>
          <p:nvPr/>
        </p:nvSpPr>
        <p:spPr>
          <a:xfrm>
            <a:off x="30960" y="4293000"/>
            <a:ext cx="9112680" cy="2649960"/>
          </a:xfrm>
          <a:prstGeom prst="rect">
            <a:avLst/>
          </a:prstGeom>
          <a:noFill/>
          <a:ln>
            <a:noFill/>
          </a:ln>
        </p:spPr>
        <p:txBody>
          <a:bodyPr lIns="90000" tIns="45000" rIns="90000" bIns="45000"/>
          <a:lstStyle/>
          <a:p>
            <a:pPr algn="just">
              <a:lnSpc>
                <a:spcPct val="100000"/>
              </a:lnSpc>
            </a:pPr>
            <a:r>
              <a:rPr lang="es-AR" sz="2100">
                <a:solidFill>
                  <a:srgbClr val="4A452A"/>
                </a:solidFill>
                <a:latin typeface="Tahoma"/>
                <a:ea typeface="Tahoma"/>
              </a:rPr>
              <a:t>que cometieron la masacre. Hoy Zedillo vive en EE.UU., es profesor en la universidad de Yale y dado que se ha presentado una demanda ante la Corte Interamericana de Derechos Humanos (CIDH), EE.UU. le concedió inmunidad, con lo cual se lo blinda frente al posible resultado adverso de la demanda. Se destaca como vocero de las empresas transnacionales y es partidario de la mundialización capitalista. Trabaja para el Grupo Prisa (El País de España, radio Continental de Argentina, etc.).</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82" name="CustomShape 1"/>
          <p:cNvSpPr/>
          <p:nvPr/>
        </p:nvSpPr>
        <p:spPr>
          <a:xfrm>
            <a:off x="0" y="0"/>
            <a:ext cx="9143640" cy="1628280"/>
          </a:xfrm>
          <a:prstGeom prst="rect">
            <a:avLst/>
          </a:prstGeom>
          <a:solidFill>
            <a:srgbClr val="627A32"/>
          </a:solidFill>
          <a:ln w="25560">
            <a:noFill/>
          </a:ln>
        </p:spPr>
      </p:sp>
      <p:sp>
        <p:nvSpPr>
          <p:cNvPr id="283" name="CustomShape 2"/>
          <p:cNvSpPr/>
          <p:nvPr/>
        </p:nvSpPr>
        <p:spPr>
          <a:xfrm>
            <a:off x="0" y="274680"/>
            <a:ext cx="9143640" cy="1142640"/>
          </a:xfrm>
          <a:prstGeom prst="rect">
            <a:avLst/>
          </a:prstGeom>
          <a:noFill/>
          <a:ln>
            <a:noFill/>
          </a:ln>
        </p:spPr>
        <p:txBody>
          <a:bodyPr anchor="ctr"/>
          <a:lstStyle/>
          <a:p>
            <a:pPr algn="ctr">
              <a:lnSpc>
                <a:spcPct val="100000"/>
              </a:lnSpc>
            </a:pPr>
            <a:r>
              <a:rPr lang="es-AR" sz="4000" b="1">
                <a:solidFill>
                  <a:srgbClr val="C00000"/>
                </a:solidFill>
                <a:latin typeface="Verdana"/>
                <a:ea typeface="Verdana"/>
              </a:rPr>
              <a:t>QUIENES LA INTEGRAN</a:t>
            </a:r>
            <a:endParaRPr/>
          </a:p>
        </p:txBody>
      </p:sp>
      <p:sp>
        <p:nvSpPr>
          <p:cNvPr id="284" name="TextShape 3"/>
          <p:cNvSpPr txBox="1"/>
          <p:nvPr/>
        </p:nvSpPr>
        <p:spPr>
          <a:xfrm>
            <a:off x="107640" y="4048560"/>
            <a:ext cx="8856720" cy="2116440"/>
          </a:xfrm>
          <a:prstGeom prst="rect">
            <a:avLst/>
          </a:prstGeom>
        </p:spPr>
        <p:txBody>
          <a:bodyPr/>
          <a:lstStyle/>
          <a:p>
            <a:pPr algn="just">
              <a:lnSpc>
                <a:spcPct val="100000"/>
              </a:lnSpc>
            </a:pPr>
            <a:r>
              <a:rPr lang="es-AR" sz="2400" b="1">
                <a:solidFill>
                  <a:srgbClr val="4A452A"/>
                </a:solidFill>
                <a:latin typeface="Tahoma"/>
                <a:ea typeface="Tahoma"/>
              </a:rPr>
              <a:t>César Gaviria</a:t>
            </a:r>
            <a:r>
              <a:rPr lang="es-AR" sz="2400">
                <a:solidFill>
                  <a:srgbClr val="4A452A"/>
                </a:solidFill>
                <a:latin typeface="Tahoma"/>
                <a:ea typeface="Tahoma"/>
              </a:rPr>
              <a:t>, ex Presidente de Colombia, por el partido Liberal, quien gobernó entre 1990 y 1994, aplicando las más duras políticas neoliberales. No aceptó realizar negociaciones con las FARC. Hoy propone la salida de Colombia de la UNASUR.</a:t>
            </a:r>
            <a:endParaRPr/>
          </a:p>
          <a:p>
            <a:pPr algn="just">
              <a:lnSpc>
                <a:spcPct val="100000"/>
              </a:lnSpc>
            </a:pPr>
            <a:endParaRPr/>
          </a:p>
        </p:txBody>
      </p:sp>
      <p:sp>
        <p:nvSpPr>
          <p:cNvPr id="285" name="CustomShape 4"/>
          <p:cNvSpPr/>
          <p:nvPr/>
        </p:nvSpPr>
        <p:spPr>
          <a:xfrm>
            <a:off x="107640" y="2314440"/>
            <a:ext cx="5760360" cy="1918440"/>
          </a:xfrm>
          <a:prstGeom prst="rect">
            <a:avLst/>
          </a:prstGeom>
          <a:noFill/>
          <a:ln>
            <a:noFill/>
          </a:ln>
        </p:spPr>
        <p:txBody>
          <a:bodyPr lIns="90000" tIns="45000" rIns="90000" bIns="45000"/>
          <a:lstStyle/>
          <a:p>
            <a:pPr algn="just">
              <a:lnSpc>
                <a:spcPct val="100000"/>
              </a:lnSpc>
            </a:pPr>
            <a:r>
              <a:rPr lang="es-AR" sz="2400" b="1">
                <a:solidFill>
                  <a:srgbClr val="4A452A"/>
                </a:solidFill>
                <a:latin typeface="Tahoma"/>
                <a:ea typeface="Tahoma"/>
              </a:rPr>
              <a:t>Mario Vargas Llosa</a:t>
            </a:r>
            <a:r>
              <a:rPr lang="es-AR" sz="2400">
                <a:solidFill>
                  <a:srgbClr val="4A452A"/>
                </a:solidFill>
                <a:latin typeface="Tahoma"/>
                <a:ea typeface="Tahoma"/>
              </a:rPr>
              <a:t>, escritor peruano. Es un expositor de la derecha latinoamericana, enfrentado con todos los gobiernos populares del continente.</a:t>
            </a:r>
            <a:endParaRPr/>
          </a:p>
        </p:txBody>
      </p:sp>
      <p:pic>
        <p:nvPicPr>
          <p:cNvPr id="286" name="7 Imagen"/>
          <p:cNvPicPr/>
          <p:nvPr/>
        </p:nvPicPr>
        <p:blipFill>
          <a:blip r:embed="rId2"/>
          <a:srcRect r="483750"/>
          <a:stretch>
            <a:fillRect/>
          </a:stretch>
        </p:blipFill>
        <p:spPr>
          <a:xfrm>
            <a:off x="5940000" y="2314440"/>
            <a:ext cx="3114000" cy="161820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87" name="CustomShape 1"/>
          <p:cNvSpPr/>
          <p:nvPr/>
        </p:nvSpPr>
        <p:spPr>
          <a:xfrm>
            <a:off x="0" y="0"/>
            <a:ext cx="9143640" cy="1628280"/>
          </a:xfrm>
          <a:prstGeom prst="rect">
            <a:avLst/>
          </a:prstGeom>
          <a:solidFill>
            <a:srgbClr val="627A32"/>
          </a:solidFill>
          <a:ln w="25560">
            <a:noFill/>
          </a:ln>
        </p:spPr>
      </p:sp>
      <p:sp>
        <p:nvSpPr>
          <p:cNvPr id="288" name="CustomShape 2"/>
          <p:cNvSpPr/>
          <p:nvPr/>
        </p:nvSpPr>
        <p:spPr>
          <a:xfrm>
            <a:off x="0" y="274680"/>
            <a:ext cx="9143640" cy="1142640"/>
          </a:xfrm>
          <a:prstGeom prst="rect">
            <a:avLst/>
          </a:prstGeom>
          <a:noFill/>
          <a:ln>
            <a:noFill/>
          </a:ln>
        </p:spPr>
        <p:txBody>
          <a:bodyPr anchor="ctr"/>
          <a:lstStyle/>
          <a:p>
            <a:pPr algn="ctr">
              <a:lnSpc>
                <a:spcPct val="100000"/>
              </a:lnSpc>
            </a:pPr>
            <a:r>
              <a:rPr lang="es-AR" sz="4000" b="1">
                <a:solidFill>
                  <a:srgbClr val="C00000"/>
                </a:solidFill>
                <a:latin typeface="Verdana"/>
                <a:ea typeface="Verdana"/>
              </a:rPr>
              <a:t>QUIENES LA INTEGRAN</a:t>
            </a:r>
            <a:endParaRPr/>
          </a:p>
        </p:txBody>
      </p:sp>
      <p:sp>
        <p:nvSpPr>
          <p:cNvPr id="289" name="TextShape 3"/>
          <p:cNvSpPr txBox="1"/>
          <p:nvPr/>
        </p:nvSpPr>
        <p:spPr>
          <a:xfrm>
            <a:off x="2915640" y="1700640"/>
            <a:ext cx="6228000" cy="5157000"/>
          </a:xfrm>
          <a:prstGeom prst="rect">
            <a:avLst/>
          </a:prstGeom>
        </p:spPr>
        <p:txBody>
          <a:bodyPr/>
          <a:lstStyle/>
          <a:p>
            <a:pPr algn="just">
              <a:lnSpc>
                <a:spcPct val="100000"/>
              </a:lnSpc>
              <a:buFont typeface="Arial"/>
              <a:buChar char="•"/>
            </a:pPr>
            <a:r>
              <a:rPr lang="es-AR" sz="2200" b="1">
                <a:solidFill>
                  <a:srgbClr val="000000"/>
                </a:solidFill>
                <a:latin typeface="Tahoma"/>
                <a:ea typeface="Tahoma"/>
              </a:rPr>
              <a:t>George P. Shultz</a:t>
            </a:r>
            <a:r>
              <a:rPr lang="es-AR" sz="2200">
                <a:solidFill>
                  <a:srgbClr val="000000"/>
                </a:solidFill>
                <a:latin typeface="Tahoma"/>
                <a:ea typeface="Tahoma"/>
              </a:rPr>
              <a:t>, ex Secretario de Estado de los Estados Unidos de América (presidente honorario). </a:t>
            </a:r>
            <a:endParaRPr/>
          </a:p>
          <a:p>
            <a:pPr algn="just">
              <a:lnSpc>
                <a:spcPct val="100000"/>
              </a:lnSpc>
            </a:pPr>
            <a:endParaRPr/>
          </a:p>
          <a:p>
            <a:pPr algn="just">
              <a:lnSpc>
                <a:spcPct val="100000"/>
              </a:lnSpc>
              <a:buFont typeface="Arial"/>
              <a:buChar char="•"/>
            </a:pPr>
            <a:r>
              <a:rPr lang="es-AR" sz="2200" b="1">
                <a:solidFill>
                  <a:srgbClr val="000000"/>
                </a:solidFill>
                <a:latin typeface="Tahoma"/>
                <a:ea typeface="Tahoma"/>
              </a:rPr>
              <a:t>Javier Solana</a:t>
            </a:r>
            <a:r>
              <a:rPr lang="es-AR" sz="2200">
                <a:solidFill>
                  <a:srgbClr val="000000"/>
                </a:solidFill>
                <a:latin typeface="Tahoma"/>
                <a:ea typeface="Tahoma"/>
              </a:rPr>
              <a:t>, ex Ministro del Gobierno de España, ex Secretario General de la OTAN.</a:t>
            </a:r>
            <a:endParaRPr/>
          </a:p>
          <a:p>
            <a:pPr algn="just">
              <a:lnSpc>
                <a:spcPct val="100000"/>
              </a:lnSpc>
            </a:pPr>
            <a:endParaRPr/>
          </a:p>
          <a:p>
            <a:pPr algn="just">
              <a:lnSpc>
                <a:spcPct val="100000"/>
              </a:lnSpc>
              <a:buFont typeface="Arial"/>
              <a:buChar char="•"/>
            </a:pPr>
            <a:r>
              <a:rPr lang="es-AR" sz="2200" b="1">
                <a:solidFill>
                  <a:srgbClr val="000000"/>
                </a:solidFill>
                <a:latin typeface="Tahoma"/>
                <a:ea typeface="Tahoma"/>
              </a:rPr>
              <a:t>Paul Volcker</a:t>
            </a:r>
            <a:r>
              <a:rPr lang="es-AR" sz="2200">
                <a:solidFill>
                  <a:srgbClr val="000000"/>
                </a:solidFill>
                <a:latin typeface="Tahoma"/>
                <a:ea typeface="Tahoma"/>
              </a:rPr>
              <a:t>, ex Presidente de la Reserva Federal de los Estados Unidos. </a:t>
            </a:r>
            <a:endParaRPr/>
          </a:p>
          <a:p>
            <a:pPr algn="just">
              <a:lnSpc>
                <a:spcPct val="100000"/>
              </a:lnSpc>
            </a:pPr>
            <a:endParaRPr/>
          </a:p>
          <a:p>
            <a:pPr algn="just">
              <a:lnSpc>
                <a:spcPct val="100000"/>
              </a:lnSpc>
              <a:buFont typeface="Arial"/>
              <a:buChar char="•"/>
            </a:pPr>
            <a:r>
              <a:rPr lang="es-AR" sz="2200" b="1">
                <a:solidFill>
                  <a:srgbClr val="000000"/>
                </a:solidFill>
                <a:latin typeface="Tahoma"/>
                <a:ea typeface="Tahoma"/>
              </a:rPr>
              <a:t>John Whitehead</a:t>
            </a:r>
            <a:r>
              <a:rPr lang="es-AR" sz="2200">
                <a:solidFill>
                  <a:srgbClr val="000000"/>
                </a:solidFill>
                <a:latin typeface="Tahoma"/>
                <a:ea typeface="Tahoma"/>
              </a:rPr>
              <a:t>, banquero y funcionario, presidente de la Fundación World Trade Center Memorial, Estados Unidos.</a:t>
            </a:r>
            <a:endParaRPr/>
          </a:p>
          <a:p>
            <a:pPr algn="just">
              <a:lnSpc>
                <a:spcPct val="100000"/>
              </a:lnSpc>
            </a:pPr>
            <a:endParaRPr/>
          </a:p>
          <a:p>
            <a:pPr algn="just">
              <a:lnSpc>
                <a:spcPct val="100000"/>
              </a:lnSpc>
              <a:buFont typeface="Arial"/>
              <a:buChar char="•"/>
            </a:pPr>
            <a:r>
              <a:rPr lang="es-AR" sz="2200" b="1">
                <a:solidFill>
                  <a:srgbClr val="000000"/>
                </a:solidFill>
                <a:latin typeface="Tahoma"/>
                <a:ea typeface="Tahoma"/>
              </a:rPr>
              <a:t>Otros.</a:t>
            </a: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p:txBody>
      </p:sp>
      <p:pic>
        <p:nvPicPr>
          <p:cNvPr id="290" name="6 Imagen"/>
          <p:cNvPicPr/>
          <p:nvPr/>
        </p:nvPicPr>
        <p:blipFill>
          <a:blip r:embed="rId2"/>
          <a:srcRect l="149750" r="133000"/>
          <a:stretch>
            <a:fillRect/>
          </a:stretch>
        </p:blipFill>
        <p:spPr>
          <a:xfrm>
            <a:off x="118440" y="4219560"/>
            <a:ext cx="2796840" cy="2089440"/>
          </a:xfrm>
          <a:prstGeom prst="rect">
            <a:avLst/>
          </a:prstGeom>
          <a:ln>
            <a:noFill/>
          </a:ln>
        </p:spPr>
      </p:pic>
      <p:pic>
        <p:nvPicPr>
          <p:cNvPr id="291" name="7 Imagen"/>
          <p:cNvPicPr/>
          <p:nvPr/>
        </p:nvPicPr>
        <p:blipFill>
          <a:blip r:embed="rId3"/>
          <a:srcRect l="6640" r="11508"/>
          <a:stretch>
            <a:fillRect/>
          </a:stretch>
        </p:blipFill>
        <p:spPr>
          <a:xfrm>
            <a:off x="118440" y="1747080"/>
            <a:ext cx="2796840" cy="23299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AC090"/>
        </a:solidFill>
        <a:effectLst/>
      </p:bgPr>
    </p:bg>
    <p:spTree>
      <p:nvGrpSpPr>
        <p:cNvPr id="1" name=""/>
        <p:cNvGrpSpPr/>
        <p:nvPr/>
      </p:nvGrpSpPr>
      <p:grpSpPr>
        <a:xfrm>
          <a:off x="0" y="0"/>
          <a:ext cx="0" cy="0"/>
          <a:chOff x="0" y="0"/>
          <a:chExt cx="0" cy="0"/>
        </a:xfrm>
      </p:grpSpPr>
      <p:sp>
        <p:nvSpPr>
          <p:cNvPr id="292" name="CustomShape 1"/>
          <p:cNvSpPr/>
          <p:nvPr/>
        </p:nvSpPr>
        <p:spPr>
          <a:xfrm>
            <a:off x="0" y="5016240"/>
            <a:ext cx="9143640" cy="1841400"/>
          </a:xfrm>
          <a:prstGeom prst="rect">
            <a:avLst/>
          </a:prstGeom>
          <a:solidFill>
            <a:srgbClr val="404040"/>
          </a:solidFill>
          <a:ln w="25560">
            <a:noFill/>
          </a:ln>
        </p:spPr>
      </p:sp>
      <p:sp>
        <p:nvSpPr>
          <p:cNvPr id="293" name="CustomShape 2"/>
          <p:cNvSpPr/>
          <p:nvPr/>
        </p:nvSpPr>
        <p:spPr>
          <a:xfrm>
            <a:off x="0" y="0"/>
            <a:ext cx="9143640" cy="1628280"/>
          </a:xfrm>
          <a:prstGeom prst="rect">
            <a:avLst/>
          </a:prstGeom>
          <a:solidFill>
            <a:srgbClr val="E46C0A"/>
          </a:solidFill>
          <a:ln w="25560">
            <a:noFill/>
          </a:ln>
        </p:spPr>
      </p:sp>
      <p:sp>
        <p:nvSpPr>
          <p:cNvPr id="294" name="TextShape 3"/>
          <p:cNvSpPr txBox="1"/>
          <p:nvPr/>
        </p:nvSpPr>
        <p:spPr>
          <a:xfrm>
            <a:off x="457200" y="274680"/>
            <a:ext cx="8229240" cy="1142640"/>
          </a:xfrm>
          <a:prstGeom prst="rect">
            <a:avLst/>
          </a:prstGeom>
        </p:spPr>
        <p:txBody>
          <a:bodyPr anchor="ctr"/>
          <a:lstStyle/>
          <a:p>
            <a:pPr algn="ctr">
              <a:lnSpc>
                <a:spcPct val="100000"/>
              </a:lnSpc>
            </a:pPr>
            <a:r>
              <a:rPr lang="es-AR" sz="3600" b="1">
                <a:solidFill>
                  <a:srgbClr val="FFFFFF"/>
                </a:solidFill>
                <a:latin typeface="Verdana"/>
                <a:ea typeface="Verdana"/>
              </a:rPr>
              <a:t>LULA Y LA COMISIÓN GLOBAL DE POLÍTICAS DE DROGAS </a:t>
            </a:r>
            <a:endParaRPr/>
          </a:p>
        </p:txBody>
      </p:sp>
      <p:sp>
        <p:nvSpPr>
          <p:cNvPr id="295" name="TextShape 4"/>
          <p:cNvSpPr txBox="1"/>
          <p:nvPr/>
        </p:nvSpPr>
        <p:spPr>
          <a:xfrm>
            <a:off x="539640" y="5128560"/>
            <a:ext cx="8136720" cy="1684440"/>
          </a:xfrm>
          <a:prstGeom prst="rect">
            <a:avLst/>
          </a:prstGeom>
        </p:spPr>
        <p:txBody>
          <a:bodyPr/>
          <a:lstStyle/>
          <a:p>
            <a:pPr algn="ctr">
              <a:lnSpc>
                <a:spcPct val="100000"/>
              </a:lnSpc>
            </a:pPr>
            <a:r>
              <a:rPr lang="es-AR" sz="2600">
                <a:solidFill>
                  <a:srgbClr val="DDD9C3"/>
                </a:solidFill>
                <a:latin typeface="Tahoma"/>
                <a:ea typeface="Tahoma"/>
              </a:rPr>
              <a:t>Frente a las propuestas de esta Comisión, el presidente Lula manifestó que no está de acuerdo con ellas pues </a:t>
            </a:r>
            <a:r>
              <a:rPr lang="es-AR" sz="2600" b="1" i="1">
                <a:solidFill>
                  <a:srgbClr val="DDD9C3"/>
                </a:solidFill>
                <a:latin typeface="Tahoma"/>
                <a:ea typeface="Tahoma"/>
              </a:rPr>
              <a:t>“hay que evitar que la ciudadanía consuma drogas”.</a:t>
            </a:r>
            <a:endParaRPr/>
          </a:p>
        </p:txBody>
      </p:sp>
      <p:pic>
        <p:nvPicPr>
          <p:cNvPr id="296" name="5 Imagen"/>
          <p:cNvPicPr/>
          <p:nvPr/>
        </p:nvPicPr>
        <p:blipFill>
          <a:blip r:embed="rId2"/>
          <a:stretch>
            <a:fillRect/>
          </a:stretch>
        </p:blipFill>
        <p:spPr>
          <a:xfrm>
            <a:off x="2411640" y="1628640"/>
            <a:ext cx="4610160" cy="338688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AC090"/>
        </a:solidFill>
        <a:effectLst/>
      </p:bgPr>
    </p:bg>
    <p:spTree>
      <p:nvGrpSpPr>
        <p:cNvPr id="1" name=""/>
        <p:cNvGrpSpPr/>
        <p:nvPr/>
      </p:nvGrpSpPr>
      <p:grpSpPr>
        <a:xfrm>
          <a:off x="0" y="0"/>
          <a:ext cx="0" cy="0"/>
          <a:chOff x="0" y="0"/>
          <a:chExt cx="0" cy="0"/>
        </a:xfrm>
      </p:grpSpPr>
      <p:sp>
        <p:nvSpPr>
          <p:cNvPr id="297" name="CustomShape 1"/>
          <p:cNvSpPr/>
          <p:nvPr/>
        </p:nvSpPr>
        <p:spPr>
          <a:xfrm>
            <a:off x="0" y="0"/>
            <a:ext cx="9143640" cy="1628280"/>
          </a:xfrm>
          <a:prstGeom prst="rect">
            <a:avLst/>
          </a:prstGeom>
          <a:solidFill>
            <a:srgbClr val="E46C0A"/>
          </a:solidFill>
          <a:ln w="25560">
            <a:noFill/>
          </a:ln>
        </p:spPr>
      </p:sp>
      <p:sp>
        <p:nvSpPr>
          <p:cNvPr id="298" name="TextShape 2"/>
          <p:cNvSpPr txBox="1"/>
          <p:nvPr/>
        </p:nvSpPr>
        <p:spPr>
          <a:xfrm>
            <a:off x="457200" y="274680"/>
            <a:ext cx="8229240" cy="1142640"/>
          </a:xfrm>
          <a:prstGeom prst="rect">
            <a:avLst/>
          </a:prstGeom>
        </p:spPr>
        <p:txBody>
          <a:bodyPr anchor="ctr"/>
          <a:lstStyle/>
          <a:p>
            <a:pPr algn="ctr">
              <a:lnSpc>
                <a:spcPct val="100000"/>
              </a:lnSpc>
            </a:pPr>
            <a:r>
              <a:rPr lang="es-AR" sz="3600" b="1">
                <a:solidFill>
                  <a:srgbClr val="FFFFFF"/>
                </a:solidFill>
                <a:latin typeface="Verdana"/>
                <a:ea typeface="Verdana"/>
              </a:rPr>
              <a:t>DECLARACIONES DE LULA:</a:t>
            </a:r>
            <a:endParaRPr/>
          </a:p>
        </p:txBody>
      </p:sp>
      <p:sp>
        <p:nvSpPr>
          <p:cNvPr id="299" name="TextShape 3"/>
          <p:cNvSpPr txBox="1"/>
          <p:nvPr/>
        </p:nvSpPr>
        <p:spPr>
          <a:xfrm>
            <a:off x="2843640" y="1960200"/>
            <a:ext cx="5976360" cy="4492800"/>
          </a:xfrm>
          <a:prstGeom prst="rect">
            <a:avLst/>
          </a:prstGeom>
        </p:spPr>
        <p:txBody>
          <a:bodyPr/>
          <a:lstStyle/>
          <a:p>
            <a:pPr algn="just">
              <a:lnSpc>
                <a:spcPct val="100000"/>
              </a:lnSpc>
              <a:buFont typeface="Arial"/>
              <a:buChar char="•"/>
            </a:pPr>
            <a:r>
              <a:rPr lang="es-AR" sz="2400" i="1">
                <a:solidFill>
                  <a:srgbClr val="1E1C11"/>
                </a:solidFill>
                <a:latin typeface="Tahoma"/>
                <a:ea typeface="Tahoma"/>
              </a:rPr>
              <a:t>"No creo que la legalización vaya a resolver el problema, tenemos que ser más duros, evitar que las personas consuman (drogas) y para eso necesitamos un proceso de educación"</a:t>
            </a:r>
            <a:endParaRPr/>
          </a:p>
          <a:p>
            <a:pPr algn="just">
              <a:lnSpc>
                <a:spcPct val="100000"/>
              </a:lnSpc>
            </a:pPr>
            <a:endParaRPr/>
          </a:p>
          <a:p>
            <a:pPr algn="just">
              <a:lnSpc>
                <a:spcPct val="100000"/>
              </a:lnSpc>
              <a:buFont typeface="Arial"/>
              <a:buChar char="•"/>
            </a:pPr>
            <a:r>
              <a:rPr lang="es-AR" sz="2400" i="1">
                <a:solidFill>
                  <a:srgbClr val="1E1C11"/>
                </a:solidFill>
                <a:latin typeface="Tahoma"/>
                <a:ea typeface="Tahoma"/>
              </a:rPr>
              <a:t>"Si los países ricos aplicasen una política más rígida para combatir el consumo de drogas, sería más fácil reducir el uso de drogas en el mundo".</a:t>
            </a:r>
            <a:endParaRPr/>
          </a:p>
        </p:txBody>
      </p:sp>
      <p:pic>
        <p:nvPicPr>
          <p:cNvPr id="300" name="4 Imagen"/>
          <p:cNvPicPr/>
          <p:nvPr/>
        </p:nvPicPr>
        <p:blipFill>
          <a:blip r:embed="rId2"/>
          <a:stretch>
            <a:fillRect/>
          </a:stretch>
        </p:blipFill>
        <p:spPr>
          <a:xfrm>
            <a:off x="179640" y="2133000"/>
            <a:ext cx="2592000" cy="3600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TextShape 1"/>
          <p:cNvSpPr txBox="1"/>
          <p:nvPr/>
        </p:nvSpPr>
        <p:spPr>
          <a:xfrm>
            <a:off x="4068000" y="764640"/>
            <a:ext cx="3610440" cy="1142640"/>
          </a:xfrm>
          <a:prstGeom prst="rect">
            <a:avLst/>
          </a:prstGeom>
        </p:spPr>
        <p:txBody>
          <a:bodyPr anchor="ctr"/>
          <a:lstStyle/>
          <a:p>
            <a:pPr>
              <a:lnSpc>
                <a:spcPct val="100000"/>
              </a:lnSpc>
            </a:pPr>
            <a:r>
              <a:rPr lang="es-AR" sz="4400" b="1">
                <a:solidFill>
                  <a:srgbClr val="C00000"/>
                </a:solidFill>
                <a:latin typeface="Aharoni"/>
              </a:rPr>
              <a:t>MONSANTO</a:t>
            </a:r>
            <a:endParaRPr/>
          </a:p>
        </p:txBody>
      </p:sp>
      <p:sp>
        <p:nvSpPr>
          <p:cNvPr id="302" name="TextShape 2"/>
          <p:cNvSpPr txBox="1"/>
          <p:nvPr/>
        </p:nvSpPr>
        <p:spPr>
          <a:xfrm>
            <a:off x="4068000" y="1591200"/>
            <a:ext cx="4608000" cy="4825440"/>
          </a:xfrm>
          <a:prstGeom prst="rect">
            <a:avLst/>
          </a:prstGeom>
        </p:spPr>
        <p:txBody>
          <a:bodyPr/>
          <a:lstStyle/>
          <a:p>
            <a:pPr algn="just">
              <a:lnSpc>
                <a:spcPct val="100000"/>
              </a:lnSpc>
            </a:pPr>
            <a:r>
              <a:rPr lang="es-AR" sz="2400">
                <a:solidFill>
                  <a:srgbClr val="000000"/>
                </a:solidFill>
                <a:latin typeface="Tahoma"/>
                <a:ea typeface="Tahoma"/>
              </a:rPr>
              <a:t>Que controla el negocio de la soja transgénica en Uruguay (al igual que en Argentina, Brasil y Paraguay entre otros), podría ser el dueño de un negocio multimillonario, ya que logró que sus semillas registradas puedan constituir otro rubro exportable de Uruguay: </a:t>
            </a:r>
            <a:endParaRPr/>
          </a:p>
          <a:p>
            <a:pPr algn="just">
              <a:lnSpc>
                <a:spcPct val="100000"/>
              </a:lnSpc>
            </a:pPr>
            <a:r>
              <a:rPr lang="es-AR" sz="2400" b="1">
                <a:solidFill>
                  <a:srgbClr val="000000"/>
                </a:solidFill>
                <a:latin typeface="Tahoma"/>
                <a:ea typeface="Tahoma"/>
              </a:rPr>
              <a:t>la marihuana transgénica</a:t>
            </a:r>
            <a:r>
              <a:rPr lang="es-AR" sz="2400">
                <a:solidFill>
                  <a:srgbClr val="000000"/>
                </a:solidFill>
                <a:latin typeface="Tahoma"/>
                <a:ea typeface="Tahoma"/>
              </a:rPr>
              <a:t>.</a:t>
            </a:r>
            <a:endParaRPr/>
          </a:p>
        </p:txBody>
      </p:sp>
      <p:pic>
        <p:nvPicPr>
          <p:cNvPr id="303" name="3 Imagen"/>
          <p:cNvPicPr/>
          <p:nvPr/>
        </p:nvPicPr>
        <p:blipFill>
          <a:blip r:embed="rId2"/>
          <a:stretch>
            <a:fillRect/>
          </a:stretch>
        </p:blipFill>
        <p:spPr>
          <a:xfrm>
            <a:off x="323640" y="980640"/>
            <a:ext cx="3798360" cy="446400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D0D0D"/>
        </a:solidFill>
        <a:effectLst/>
      </p:bgPr>
    </p:bg>
    <p:spTree>
      <p:nvGrpSpPr>
        <p:cNvPr id="1" name=""/>
        <p:cNvGrpSpPr/>
        <p:nvPr/>
      </p:nvGrpSpPr>
      <p:grpSpPr>
        <a:xfrm>
          <a:off x="0" y="0"/>
          <a:ext cx="0" cy="0"/>
          <a:chOff x="0" y="0"/>
          <a:chExt cx="0" cy="0"/>
        </a:xfrm>
      </p:grpSpPr>
      <p:pic>
        <p:nvPicPr>
          <p:cNvPr id="304" name="3 Imagen"/>
          <p:cNvPicPr/>
          <p:nvPr/>
        </p:nvPicPr>
        <p:blipFill>
          <a:blip r:embed="rId2"/>
          <a:stretch>
            <a:fillRect/>
          </a:stretch>
        </p:blipFill>
        <p:spPr>
          <a:xfrm>
            <a:off x="0" y="327240"/>
            <a:ext cx="9143640" cy="6197760"/>
          </a:xfrm>
          <a:prstGeom prst="rect">
            <a:avLst/>
          </a:prstGeom>
          <a:ln w="9360">
            <a:noFill/>
          </a:ln>
        </p:spPr>
      </p:pic>
      <p:sp>
        <p:nvSpPr>
          <p:cNvPr id="305" name="TextShape 1"/>
          <p:cNvSpPr txBox="1"/>
          <p:nvPr/>
        </p:nvSpPr>
        <p:spPr>
          <a:xfrm>
            <a:off x="0" y="1494000"/>
            <a:ext cx="9135720" cy="1142640"/>
          </a:xfrm>
          <a:prstGeom prst="rect">
            <a:avLst/>
          </a:prstGeom>
        </p:spPr>
        <p:txBody>
          <a:bodyPr anchor="ctr"/>
          <a:lstStyle/>
          <a:p>
            <a:pPr algn="ctr">
              <a:lnSpc>
                <a:spcPct val="100000"/>
              </a:lnSpc>
            </a:pPr>
            <a:r>
              <a:rPr lang="es-AR" sz="4400" b="1">
                <a:solidFill>
                  <a:srgbClr val="FFFFFF"/>
                </a:solidFill>
                <a:latin typeface="Verdana"/>
                <a:ea typeface="Verdana"/>
              </a:rPr>
              <a:t>LA ESCLAVITUD DE LOS AGRICULTORES</a:t>
            </a:r>
            <a:endParaRPr/>
          </a:p>
        </p:txBody>
      </p:sp>
      <p:sp>
        <p:nvSpPr>
          <p:cNvPr id="306" name="CustomShape 2"/>
          <p:cNvSpPr/>
          <p:nvPr/>
        </p:nvSpPr>
        <p:spPr>
          <a:xfrm>
            <a:off x="0" y="2709000"/>
            <a:ext cx="9143640" cy="1800000"/>
          </a:xfrm>
          <a:prstGeom prst="rect">
            <a:avLst/>
          </a:prstGeom>
          <a:solidFill>
            <a:srgbClr val="FFFFFF"/>
          </a:solidFill>
          <a:ln w="25560">
            <a:noFill/>
          </a:ln>
        </p:spPr>
      </p:sp>
      <p:sp>
        <p:nvSpPr>
          <p:cNvPr id="307" name="TextShape 3"/>
          <p:cNvSpPr txBox="1"/>
          <p:nvPr/>
        </p:nvSpPr>
        <p:spPr>
          <a:xfrm>
            <a:off x="457200" y="2752200"/>
            <a:ext cx="8229240" cy="1828440"/>
          </a:xfrm>
          <a:prstGeom prst="rect">
            <a:avLst/>
          </a:prstGeom>
        </p:spPr>
        <p:txBody>
          <a:bodyPr/>
          <a:lstStyle/>
          <a:p>
            <a:pPr algn="ctr">
              <a:lnSpc>
                <a:spcPct val="100000"/>
              </a:lnSpc>
            </a:pPr>
            <a:r>
              <a:rPr lang="es-AR" sz="2400">
                <a:solidFill>
                  <a:srgbClr val="632523"/>
                </a:solidFill>
                <a:latin typeface="Tahoma"/>
                <a:ea typeface="Tahoma"/>
              </a:rPr>
              <a:t>Conocida es la actitud de Monsanto de perseguir a los agricultores con contratos leoninos, los que impiden el uso de la propia semilla cultivada por estos, sin el pago nuevamente de regalías por el uso – parcial o total – de las semillas patentadas.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3D69B"/>
        </a:solidFill>
        <a:effectLst/>
      </p:bgPr>
    </p:bg>
    <p:spTree>
      <p:nvGrpSpPr>
        <p:cNvPr id="1" name=""/>
        <p:cNvGrpSpPr/>
        <p:nvPr/>
      </p:nvGrpSpPr>
      <p:grpSpPr>
        <a:xfrm>
          <a:off x="0" y="0"/>
          <a:ext cx="0" cy="0"/>
          <a:chOff x="0" y="0"/>
          <a:chExt cx="0" cy="0"/>
        </a:xfrm>
      </p:grpSpPr>
      <p:sp>
        <p:nvSpPr>
          <p:cNvPr id="308" name="CustomShape 1"/>
          <p:cNvSpPr/>
          <p:nvPr/>
        </p:nvSpPr>
        <p:spPr>
          <a:xfrm>
            <a:off x="0" y="4482360"/>
            <a:ext cx="9143640" cy="2375280"/>
          </a:xfrm>
          <a:prstGeom prst="rect">
            <a:avLst/>
          </a:prstGeom>
          <a:solidFill>
            <a:srgbClr val="C3D69B"/>
          </a:solidFill>
          <a:ln w="25560">
            <a:noFill/>
          </a:ln>
        </p:spPr>
      </p:sp>
      <p:sp>
        <p:nvSpPr>
          <p:cNvPr id="309" name="TextShape 2"/>
          <p:cNvSpPr txBox="1"/>
          <p:nvPr/>
        </p:nvSpPr>
        <p:spPr>
          <a:xfrm>
            <a:off x="457200" y="274680"/>
            <a:ext cx="8229240" cy="1142640"/>
          </a:xfrm>
          <a:prstGeom prst="rect">
            <a:avLst/>
          </a:prstGeom>
        </p:spPr>
        <p:txBody>
          <a:bodyPr anchor="ctr"/>
          <a:lstStyle/>
          <a:p>
            <a:pPr algn="ctr">
              <a:lnSpc>
                <a:spcPct val="100000"/>
              </a:lnSpc>
            </a:pPr>
            <a:r>
              <a:rPr lang="es-AR" sz="4400" b="1">
                <a:solidFill>
                  <a:srgbClr val="C00000"/>
                </a:solidFill>
                <a:latin typeface="Verdana"/>
                <a:ea typeface="Verdana"/>
              </a:rPr>
              <a:t>¿MONSANTO DUEÑA DE TODA LA MARIHUANA?</a:t>
            </a:r>
            <a:endParaRPr/>
          </a:p>
        </p:txBody>
      </p:sp>
      <p:sp>
        <p:nvSpPr>
          <p:cNvPr id="310" name="TextShape 3"/>
          <p:cNvSpPr txBox="1"/>
          <p:nvPr/>
        </p:nvSpPr>
        <p:spPr>
          <a:xfrm>
            <a:off x="471240" y="4482720"/>
            <a:ext cx="8229240" cy="2042640"/>
          </a:xfrm>
          <a:prstGeom prst="rect">
            <a:avLst/>
          </a:prstGeom>
        </p:spPr>
        <p:txBody>
          <a:bodyPr/>
          <a:lstStyle/>
          <a:p>
            <a:pPr algn="ctr">
              <a:lnSpc>
                <a:spcPct val="100000"/>
              </a:lnSpc>
            </a:pPr>
            <a:r>
              <a:rPr lang="es-AR" sz="2400">
                <a:solidFill>
                  <a:srgbClr val="632523"/>
                </a:solidFill>
                <a:latin typeface="Tahoma"/>
                <a:ea typeface="Tahoma"/>
              </a:rPr>
              <a:t>Con el argumento de que la modificación de la genética del cannabis puede mejorar la agricultura y la medicina, la pretensión es regular, controlar y grabar toda la producción de cannabis a través de ingeniería genética con patentes y licencias de Estados Unidos.</a:t>
            </a:r>
            <a:endParaRPr/>
          </a:p>
        </p:txBody>
      </p:sp>
      <p:pic>
        <p:nvPicPr>
          <p:cNvPr id="311" name="3 Imagen"/>
          <p:cNvPicPr/>
          <p:nvPr/>
        </p:nvPicPr>
        <p:blipFill>
          <a:blip r:embed="rId2"/>
          <a:stretch>
            <a:fillRect/>
          </a:stretch>
        </p:blipFill>
        <p:spPr>
          <a:xfrm>
            <a:off x="1779840" y="1590480"/>
            <a:ext cx="5455800" cy="277416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TextShape 1"/>
          <p:cNvSpPr txBox="1"/>
          <p:nvPr/>
        </p:nvSpPr>
        <p:spPr>
          <a:xfrm>
            <a:off x="2988000" y="260640"/>
            <a:ext cx="6129720" cy="1142640"/>
          </a:xfrm>
          <a:prstGeom prst="rect">
            <a:avLst/>
          </a:prstGeom>
        </p:spPr>
        <p:txBody>
          <a:bodyPr anchor="ctr"/>
          <a:lstStyle/>
          <a:p>
            <a:pPr algn="ctr">
              <a:lnSpc>
                <a:spcPct val="100000"/>
              </a:lnSpc>
            </a:pPr>
            <a:r>
              <a:rPr lang="es-AR" sz="4400" b="1">
                <a:solidFill>
                  <a:srgbClr val="F9F3DD"/>
                </a:solidFill>
                <a:latin typeface="Aharoni"/>
              </a:rPr>
              <a:t>LA VOTACION EN OHIO</a:t>
            </a:r>
            <a:endParaRPr/>
          </a:p>
        </p:txBody>
      </p:sp>
      <p:sp>
        <p:nvSpPr>
          <p:cNvPr id="313" name="TextShape 2"/>
          <p:cNvSpPr txBox="1"/>
          <p:nvPr/>
        </p:nvSpPr>
        <p:spPr>
          <a:xfrm>
            <a:off x="3265560" y="1231200"/>
            <a:ext cx="5698440" cy="3844800"/>
          </a:xfrm>
          <a:prstGeom prst="rect">
            <a:avLst/>
          </a:prstGeom>
        </p:spPr>
        <p:txBody>
          <a:bodyPr/>
          <a:lstStyle/>
          <a:p>
            <a:pPr algn="just">
              <a:lnSpc>
                <a:spcPct val="100000"/>
              </a:lnSpc>
            </a:pPr>
            <a:r>
              <a:rPr lang="es-AR" sz="2300">
                <a:solidFill>
                  <a:srgbClr val="FFFFCC"/>
                </a:solidFill>
                <a:latin typeface="Tahoma"/>
                <a:ea typeface="Tahoma"/>
              </a:rPr>
              <a:t>Esta semana, en elecciones realizadas en el estado de Ohio (EE.UU.), la población rechazó la legalización de la marihuana. Por el proyecto se permitiría el cultivo comercial en granjas a 10 empresas, las que invirtieron en la campaña </a:t>
            </a:r>
            <a:r>
              <a:rPr lang="es-AR" sz="2300" b="1">
                <a:solidFill>
                  <a:srgbClr val="FFFFCC"/>
                </a:solidFill>
                <a:latin typeface="Tahoma"/>
                <a:ea typeface="Tahoma"/>
              </a:rPr>
              <a:t>U$S 2.000.000 cada una</a:t>
            </a:r>
            <a:r>
              <a:rPr lang="es-AR" sz="2300">
                <a:solidFill>
                  <a:srgbClr val="FFFFCC"/>
                </a:solidFill>
                <a:latin typeface="Tahoma"/>
                <a:ea typeface="Tahoma"/>
              </a:rPr>
              <a:t>, para participar de un negocio cuyas estimaciones indicaban que superaría la suma de </a:t>
            </a:r>
            <a:r>
              <a:rPr lang="es-AR" sz="2300" b="1">
                <a:solidFill>
                  <a:srgbClr val="FFFFCC"/>
                </a:solidFill>
                <a:latin typeface="Tahoma"/>
                <a:ea typeface="Tahoma"/>
              </a:rPr>
              <a:t>U$S 1.000 MILLONES POR AÑO.</a:t>
            </a:r>
            <a:r>
              <a:rPr lang="es-AR" sz="2300">
                <a:solidFill>
                  <a:srgbClr val="FFFFCC"/>
                </a:solidFill>
                <a:latin typeface="Tahoma"/>
                <a:ea typeface="Tahoma"/>
              </a:rPr>
              <a:t> </a:t>
            </a:r>
            <a:endParaRPr/>
          </a:p>
        </p:txBody>
      </p:sp>
      <p:pic>
        <p:nvPicPr>
          <p:cNvPr id="314" name="3 Imagen"/>
          <p:cNvPicPr/>
          <p:nvPr/>
        </p:nvPicPr>
        <p:blipFill>
          <a:blip r:embed="rId2"/>
          <a:srcRect l="214611" r="358447"/>
          <a:stretch>
            <a:fillRect/>
          </a:stretch>
        </p:blipFill>
        <p:spPr>
          <a:xfrm>
            <a:off x="250200" y="471960"/>
            <a:ext cx="2887560" cy="4248000"/>
          </a:xfrm>
          <a:prstGeom prst="rect">
            <a:avLst/>
          </a:prstGeom>
          <a:ln>
            <a:noFill/>
          </a:ln>
        </p:spPr>
      </p:pic>
      <p:sp>
        <p:nvSpPr>
          <p:cNvPr id="315" name="CustomShape 3"/>
          <p:cNvSpPr/>
          <p:nvPr/>
        </p:nvSpPr>
        <p:spPr>
          <a:xfrm>
            <a:off x="251640" y="4860000"/>
            <a:ext cx="8783640" cy="1841040"/>
          </a:xfrm>
          <a:prstGeom prst="rect">
            <a:avLst/>
          </a:prstGeom>
          <a:noFill/>
          <a:ln>
            <a:noFill/>
          </a:ln>
        </p:spPr>
        <p:txBody>
          <a:bodyPr lIns="90000" tIns="45000" rIns="90000" bIns="45000"/>
          <a:lstStyle/>
          <a:p>
            <a:pPr algn="just">
              <a:lnSpc>
                <a:spcPct val="100000"/>
              </a:lnSpc>
            </a:pPr>
            <a:r>
              <a:rPr lang="es-AR" sz="2300">
                <a:solidFill>
                  <a:srgbClr val="FFFFCC"/>
                </a:solidFill>
                <a:latin typeface="Tahoma"/>
                <a:ea typeface="Tahoma"/>
              </a:rPr>
              <a:t>Ohio es uno de los estados más importantes numéricamente de los EE.UU. y la campaña fue descomunal.  El proyecto además preveía una rebaja de impuestos para los inversores de cada una de las granjas.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extShape 1"/>
          <p:cNvSpPr txBox="1"/>
          <p:nvPr/>
        </p:nvSpPr>
        <p:spPr>
          <a:xfrm>
            <a:off x="457200" y="764640"/>
            <a:ext cx="8229240" cy="1142640"/>
          </a:xfrm>
          <a:prstGeom prst="rect">
            <a:avLst/>
          </a:prstGeom>
        </p:spPr>
        <p:txBody>
          <a:bodyPr anchor="ctr"/>
          <a:lstStyle/>
          <a:p>
            <a:pPr algn="ctr">
              <a:lnSpc>
                <a:spcPct val="100000"/>
              </a:lnSpc>
            </a:pPr>
            <a:r>
              <a:rPr lang="es-AR" sz="4400">
                <a:solidFill>
                  <a:srgbClr val="808080"/>
                </a:solidFill>
                <a:latin typeface="Aharoni"/>
              </a:rPr>
              <a:t>LA UNIDAD DE LOS PUEBLOS</a:t>
            </a:r>
            <a:endParaRPr/>
          </a:p>
        </p:txBody>
      </p:sp>
      <p:sp>
        <p:nvSpPr>
          <p:cNvPr id="317" name="TextShape 2"/>
          <p:cNvSpPr txBox="1"/>
          <p:nvPr/>
        </p:nvSpPr>
        <p:spPr>
          <a:xfrm>
            <a:off x="457200" y="1917000"/>
            <a:ext cx="8229240" cy="1223640"/>
          </a:xfrm>
          <a:prstGeom prst="rect">
            <a:avLst/>
          </a:prstGeom>
        </p:spPr>
        <p:txBody>
          <a:bodyPr/>
          <a:lstStyle/>
          <a:p>
            <a:pPr algn="ctr">
              <a:lnSpc>
                <a:spcPct val="100000"/>
              </a:lnSpc>
            </a:pPr>
            <a:r>
              <a:rPr lang="es-AR" sz="2400">
                <a:solidFill>
                  <a:srgbClr val="254061"/>
                </a:solidFill>
                <a:latin typeface="Tahoma"/>
                <a:ea typeface="Tahoma"/>
              </a:rPr>
              <a:t>Los pueblos del mundo en general y de América Latina en particular, hemos aprendido que la unidad es un elemento </a:t>
            </a:r>
            <a:r>
              <a:rPr lang="es-AR" sz="2400" b="1" i="1">
                <a:solidFill>
                  <a:srgbClr val="254061"/>
                </a:solidFill>
                <a:latin typeface="Tahoma"/>
                <a:ea typeface="Tahoma"/>
              </a:rPr>
              <a:t>imprescindible</a:t>
            </a:r>
            <a:r>
              <a:rPr lang="es-AR" sz="2400">
                <a:solidFill>
                  <a:srgbClr val="254061"/>
                </a:solidFill>
                <a:latin typeface="Tahoma"/>
                <a:ea typeface="Tahoma"/>
              </a:rPr>
              <a:t> para nuestra liberación.</a:t>
            </a:r>
            <a:endParaRPr/>
          </a:p>
        </p:txBody>
      </p:sp>
      <p:pic>
        <p:nvPicPr>
          <p:cNvPr id="318" name="3 Imagen"/>
          <p:cNvPicPr/>
          <p:nvPr/>
        </p:nvPicPr>
        <p:blipFill>
          <a:blip r:embed="rId2"/>
          <a:srcRect b="194411"/>
          <a:stretch>
            <a:fillRect/>
          </a:stretch>
        </p:blipFill>
        <p:spPr>
          <a:xfrm>
            <a:off x="0" y="3255120"/>
            <a:ext cx="9143640" cy="360252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76092"/>
        </a:solidFill>
        <a:effectLst/>
      </p:bgPr>
    </p:bg>
    <p:spTree>
      <p:nvGrpSpPr>
        <p:cNvPr id="1" name=""/>
        <p:cNvGrpSpPr/>
        <p:nvPr/>
      </p:nvGrpSpPr>
      <p:grpSpPr>
        <a:xfrm>
          <a:off x="0" y="0"/>
          <a:ext cx="0" cy="0"/>
          <a:chOff x="0" y="0"/>
          <a:chExt cx="0" cy="0"/>
        </a:xfrm>
      </p:grpSpPr>
      <p:pic>
        <p:nvPicPr>
          <p:cNvPr id="133" name="Picture 2"/>
          <p:cNvPicPr/>
          <p:nvPr/>
        </p:nvPicPr>
        <p:blipFill>
          <a:blip r:embed="rId2"/>
          <a:stretch>
            <a:fillRect/>
          </a:stretch>
        </p:blipFill>
        <p:spPr>
          <a:xfrm>
            <a:off x="0" y="886320"/>
            <a:ext cx="9151560" cy="5971320"/>
          </a:xfrm>
          <a:prstGeom prst="rect">
            <a:avLst/>
          </a:prstGeom>
          <a:ln>
            <a:noFill/>
          </a:ln>
        </p:spPr>
      </p:pic>
      <p:sp>
        <p:nvSpPr>
          <p:cNvPr id="134" name="TextShape 1"/>
          <p:cNvSpPr txBox="1"/>
          <p:nvPr/>
        </p:nvSpPr>
        <p:spPr>
          <a:xfrm>
            <a:off x="457200" y="341640"/>
            <a:ext cx="8229240" cy="1142640"/>
          </a:xfrm>
          <a:prstGeom prst="rect">
            <a:avLst/>
          </a:prstGeom>
        </p:spPr>
        <p:txBody>
          <a:bodyPr anchor="ctr"/>
          <a:lstStyle/>
          <a:p>
            <a:pPr algn="ctr">
              <a:lnSpc>
                <a:spcPct val="100000"/>
              </a:lnSpc>
            </a:pPr>
            <a:r>
              <a:rPr lang="es-AR" sz="3600" b="1" u="sng">
                <a:solidFill>
                  <a:srgbClr val="FFFFFF"/>
                </a:solidFill>
                <a:latin typeface="Aharoni"/>
              </a:rPr>
              <a:t>EL CRISTIANISMO Y EL FIN DE LA ESCLAVITUD</a:t>
            </a:r>
            <a:endParaRPr/>
          </a:p>
        </p:txBody>
      </p:sp>
      <p:sp>
        <p:nvSpPr>
          <p:cNvPr id="135" name="TextShape 2"/>
          <p:cNvSpPr txBox="1"/>
          <p:nvPr/>
        </p:nvSpPr>
        <p:spPr>
          <a:xfrm>
            <a:off x="323640" y="3528000"/>
            <a:ext cx="8496720" cy="3329640"/>
          </a:xfrm>
          <a:prstGeom prst="rect">
            <a:avLst/>
          </a:prstGeom>
        </p:spPr>
        <p:txBody>
          <a:bodyPr/>
          <a:lstStyle/>
          <a:p>
            <a:pPr algn="just">
              <a:lnSpc>
                <a:spcPct val="100000"/>
              </a:lnSpc>
            </a:pPr>
            <a:r>
              <a:rPr lang="es-AR" sz="2400">
                <a:solidFill>
                  <a:srgbClr val="632523"/>
                </a:solidFill>
                <a:latin typeface="Tahoma"/>
                <a:ea typeface="Tahoma"/>
              </a:rPr>
              <a:t>Con la aparición del cristianismo y la clara noción de que todos los hombres éramos hijos de Dios, desde el punto de vista teórico la esclavitud se hizo insostenible. Decimos desde el punto de vista teórico, pues esto tardó muchos siglos en hacerse realidad para todos los hombres y para todos los pueblos, existiendo hoy algunos donde aún no se ha podido erradicar este flagelo.</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TextShape 1"/>
          <p:cNvSpPr txBox="1"/>
          <p:nvPr/>
        </p:nvSpPr>
        <p:spPr>
          <a:xfrm>
            <a:off x="3636000" y="2016360"/>
            <a:ext cx="5040360" cy="3788640"/>
          </a:xfrm>
          <a:prstGeom prst="rect">
            <a:avLst/>
          </a:prstGeom>
        </p:spPr>
        <p:txBody>
          <a:bodyPr/>
          <a:lstStyle/>
          <a:p>
            <a:pPr>
              <a:lnSpc>
                <a:spcPct val="100000"/>
              </a:lnSpc>
            </a:pPr>
            <a:r>
              <a:rPr lang="es-AR" sz="2600">
                <a:solidFill>
                  <a:srgbClr val="262626"/>
                </a:solidFill>
                <a:latin typeface="Tahoma"/>
                <a:ea typeface="Tahoma"/>
              </a:rPr>
              <a:t>Para ello hay que construir y reconstruir los Movimiento Nacionales que expresen la voluntad de los pueblos de cada nación. Para reunirnos en una gran unidad continental, como lo han manifestado todas la conferencias del CELAM, en particular la de Aparecida.    </a:t>
            </a:r>
            <a:endParaRPr/>
          </a:p>
        </p:txBody>
      </p:sp>
      <p:sp>
        <p:nvSpPr>
          <p:cNvPr id="320" name="CustomShape 2"/>
          <p:cNvSpPr/>
          <p:nvPr/>
        </p:nvSpPr>
        <p:spPr>
          <a:xfrm>
            <a:off x="457200" y="332640"/>
            <a:ext cx="8229240" cy="1142640"/>
          </a:xfrm>
          <a:prstGeom prst="rect">
            <a:avLst/>
          </a:prstGeom>
          <a:noFill/>
          <a:ln>
            <a:noFill/>
          </a:ln>
        </p:spPr>
        <p:txBody>
          <a:bodyPr anchor="ctr"/>
          <a:lstStyle/>
          <a:p>
            <a:pPr algn="ctr">
              <a:lnSpc>
                <a:spcPct val="100000"/>
              </a:lnSpc>
            </a:pPr>
            <a:r>
              <a:rPr lang="es-AR" sz="4400">
                <a:solidFill>
                  <a:srgbClr val="808080"/>
                </a:solidFill>
                <a:latin typeface="Aharoni"/>
              </a:rPr>
              <a:t>LA UNIDAD DE LOS PUEBLOS</a:t>
            </a:r>
            <a:endParaRPr/>
          </a:p>
        </p:txBody>
      </p:sp>
      <p:pic>
        <p:nvPicPr>
          <p:cNvPr id="321" name="5 Imagen"/>
          <p:cNvPicPr/>
          <p:nvPr/>
        </p:nvPicPr>
        <p:blipFill>
          <a:blip r:embed="rId2"/>
          <a:stretch>
            <a:fillRect/>
          </a:stretch>
        </p:blipFill>
        <p:spPr>
          <a:xfrm>
            <a:off x="983880" y="1656360"/>
            <a:ext cx="2415600" cy="2011680"/>
          </a:xfrm>
          <a:prstGeom prst="rect">
            <a:avLst/>
          </a:prstGeom>
          <a:ln>
            <a:noFill/>
          </a:ln>
        </p:spPr>
      </p:pic>
      <p:pic>
        <p:nvPicPr>
          <p:cNvPr id="322" name="Picture 2"/>
          <p:cNvPicPr/>
          <p:nvPr/>
        </p:nvPicPr>
        <p:blipFill>
          <a:blip r:embed="rId3"/>
          <a:stretch>
            <a:fillRect/>
          </a:stretch>
        </p:blipFill>
        <p:spPr>
          <a:xfrm>
            <a:off x="971640" y="3846960"/>
            <a:ext cx="2427480" cy="24170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pic>
        <p:nvPicPr>
          <p:cNvPr id="323" name="3 Imagen"/>
          <p:cNvPicPr/>
          <p:nvPr/>
        </p:nvPicPr>
        <p:blipFill>
          <a:blip r:embed="rId2"/>
          <a:srcRect l="12524" r="10752"/>
          <a:stretch>
            <a:fillRect/>
          </a:stretch>
        </p:blipFill>
        <p:spPr>
          <a:xfrm>
            <a:off x="4838760" y="1484640"/>
            <a:ext cx="4304880" cy="3787560"/>
          </a:xfrm>
          <a:prstGeom prst="rect">
            <a:avLst/>
          </a:prstGeom>
          <a:ln w="9360">
            <a:noFill/>
          </a:ln>
        </p:spPr>
      </p:pic>
      <p:pic>
        <p:nvPicPr>
          <p:cNvPr id="324" name="4 Imagen"/>
          <p:cNvPicPr/>
          <p:nvPr/>
        </p:nvPicPr>
        <p:blipFill>
          <a:blip r:embed="rId3"/>
          <a:srcRect l="157380" r="163571"/>
          <a:stretch>
            <a:fillRect/>
          </a:stretch>
        </p:blipFill>
        <p:spPr>
          <a:xfrm>
            <a:off x="-50400" y="1484640"/>
            <a:ext cx="4910400" cy="3787560"/>
          </a:xfrm>
          <a:prstGeom prst="rect">
            <a:avLst/>
          </a:prstGeom>
          <a:ln w="9360">
            <a:noFill/>
          </a:ln>
        </p:spPr>
      </p:pic>
      <p:sp>
        <p:nvSpPr>
          <p:cNvPr id="325" name="TextShape 1"/>
          <p:cNvSpPr txBox="1"/>
          <p:nvPr/>
        </p:nvSpPr>
        <p:spPr>
          <a:xfrm>
            <a:off x="0" y="188640"/>
            <a:ext cx="9143640" cy="1012680"/>
          </a:xfrm>
          <a:prstGeom prst="rect">
            <a:avLst/>
          </a:prstGeom>
        </p:spPr>
        <p:txBody>
          <a:bodyPr anchor="ctr"/>
          <a:lstStyle/>
          <a:p>
            <a:pPr algn="ctr">
              <a:lnSpc>
                <a:spcPct val="100000"/>
              </a:lnSpc>
            </a:pPr>
            <a:r>
              <a:rPr lang="es-AR" sz="3800" b="1">
                <a:solidFill>
                  <a:srgbClr val="FFFFFF"/>
                </a:solidFill>
                <a:latin typeface="Verdana"/>
                <a:ea typeface="Verdana"/>
              </a:rPr>
              <a:t>ADVERSARIOS Y ENEMIGOS</a:t>
            </a:r>
            <a:endParaRPr/>
          </a:p>
        </p:txBody>
      </p:sp>
      <p:sp>
        <p:nvSpPr>
          <p:cNvPr id="326" name="TextShape 2"/>
          <p:cNvSpPr txBox="1"/>
          <p:nvPr/>
        </p:nvSpPr>
        <p:spPr>
          <a:xfrm>
            <a:off x="-50400" y="5229360"/>
            <a:ext cx="9194040" cy="1728000"/>
          </a:xfrm>
          <a:prstGeom prst="rect">
            <a:avLst/>
          </a:prstGeom>
        </p:spPr>
        <p:txBody>
          <a:bodyPr/>
          <a:lstStyle/>
          <a:p>
            <a:pPr algn="ctr">
              <a:lnSpc>
                <a:spcPct val="100000"/>
              </a:lnSpc>
            </a:pPr>
            <a:r>
              <a:rPr lang="es-AR" sz="2200">
                <a:solidFill>
                  <a:srgbClr val="1E1C11"/>
                </a:solidFill>
                <a:latin typeface="Tahoma"/>
                <a:ea typeface="Tahoma"/>
              </a:rPr>
              <a:t>Para construir nuestra unidad resulta necesario no confundir adversarios con enemigos. Un adversario es alguien que no piensa como yo en una o múltiples cuestiones.</a:t>
            </a:r>
            <a:r>
              <a:rPr lang="es-AR" sz="2400">
                <a:solidFill>
                  <a:srgbClr val="1E1C11"/>
                </a:solidFill>
                <a:latin typeface="Tahoma"/>
                <a:ea typeface="Tahoma"/>
              </a:rPr>
              <a:t> </a:t>
            </a:r>
            <a:endParaRPr/>
          </a:p>
          <a:p>
            <a:pPr algn="ctr">
              <a:lnSpc>
                <a:spcPct val="100000"/>
              </a:lnSpc>
            </a:pPr>
            <a:r>
              <a:rPr lang="es-AR" sz="2400" b="1" i="1">
                <a:solidFill>
                  <a:srgbClr val="1E1C11"/>
                </a:solidFill>
                <a:latin typeface="Tahoma"/>
                <a:ea typeface="Tahoma"/>
              </a:rPr>
              <a:t>Un enemigo es aquel que no me permite vivir.</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632523"/>
        </a:solidFill>
        <a:effectLst/>
      </p:bgPr>
    </p:bg>
    <p:spTree>
      <p:nvGrpSpPr>
        <p:cNvPr id="1" name=""/>
        <p:cNvGrpSpPr/>
        <p:nvPr/>
      </p:nvGrpSpPr>
      <p:grpSpPr>
        <a:xfrm>
          <a:off x="0" y="0"/>
          <a:ext cx="0" cy="0"/>
          <a:chOff x="0" y="0"/>
          <a:chExt cx="0" cy="0"/>
        </a:xfrm>
      </p:grpSpPr>
      <p:sp>
        <p:nvSpPr>
          <p:cNvPr id="327" name="TextShape 1"/>
          <p:cNvSpPr txBox="1"/>
          <p:nvPr/>
        </p:nvSpPr>
        <p:spPr>
          <a:xfrm>
            <a:off x="0" y="702000"/>
            <a:ext cx="9143640" cy="1142640"/>
          </a:xfrm>
          <a:prstGeom prst="rect">
            <a:avLst/>
          </a:prstGeom>
        </p:spPr>
        <p:txBody>
          <a:bodyPr anchor="ctr"/>
          <a:lstStyle/>
          <a:p>
            <a:pPr algn="ctr">
              <a:lnSpc>
                <a:spcPct val="100000"/>
              </a:lnSpc>
            </a:pPr>
            <a:r>
              <a:rPr lang="es-AR" sz="3600" b="1">
                <a:solidFill>
                  <a:srgbClr val="FFFFFF"/>
                </a:solidFill>
                <a:latin typeface="Verdana"/>
                <a:ea typeface="Verdana"/>
              </a:rPr>
              <a:t>¿QUIÉN NO NOS PERMITE VIVIR?</a:t>
            </a:r>
            <a:endParaRPr/>
          </a:p>
        </p:txBody>
      </p:sp>
      <p:pic>
        <p:nvPicPr>
          <p:cNvPr id="328" name="3 Imagen"/>
          <p:cNvPicPr/>
          <p:nvPr/>
        </p:nvPicPr>
        <p:blipFill>
          <a:blip r:embed="rId2"/>
          <a:srcRect r="168714"/>
          <a:stretch>
            <a:fillRect/>
          </a:stretch>
        </p:blipFill>
        <p:spPr>
          <a:xfrm>
            <a:off x="0" y="1744920"/>
            <a:ext cx="4355640" cy="3628080"/>
          </a:xfrm>
          <a:prstGeom prst="rect">
            <a:avLst/>
          </a:prstGeom>
          <a:ln w="9360">
            <a:noFill/>
          </a:ln>
        </p:spPr>
      </p:pic>
      <p:sp>
        <p:nvSpPr>
          <p:cNvPr id="329" name="TextShape 2"/>
          <p:cNvSpPr txBox="1"/>
          <p:nvPr/>
        </p:nvSpPr>
        <p:spPr>
          <a:xfrm>
            <a:off x="4356000" y="1744920"/>
            <a:ext cx="4787640" cy="3628080"/>
          </a:xfrm>
          <a:prstGeom prst="rect">
            <a:avLst/>
          </a:prstGeom>
        </p:spPr>
        <p:txBody>
          <a:bodyPr/>
          <a:lstStyle/>
          <a:p>
            <a:pPr algn="just">
              <a:lnSpc>
                <a:spcPct val="100000"/>
              </a:lnSpc>
            </a:pPr>
            <a:r>
              <a:rPr lang="es-AR" sz="2400">
                <a:solidFill>
                  <a:srgbClr val="10243E"/>
                </a:solidFill>
                <a:latin typeface="Tahoma"/>
                <a:ea typeface="Tahoma"/>
              </a:rPr>
              <a:t>Si realizamos un serio y objetivo análisis, solamente los que no nos dejan vivir, en especial a los pueblos de América Latina, son </a:t>
            </a:r>
            <a:r>
              <a:rPr lang="es-AR" sz="2400" b="1">
                <a:solidFill>
                  <a:srgbClr val="10243E"/>
                </a:solidFill>
                <a:latin typeface="Tahoma"/>
                <a:ea typeface="Tahoma"/>
              </a:rPr>
              <a:t>los usureros y los narcotraficantes</a:t>
            </a:r>
            <a:r>
              <a:rPr lang="es-AR" sz="2400">
                <a:solidFill>
                  <a:srgbClr val="10243E"/>
                </a:solidFill>
                <a:latin typeface="Tahoma"/>
                <a:ea typeface="Tahoma"/>
              </a:rPr>
              <a:t>. Ambos unidos en el sistema financiero internacional.</a:t>
            </a:r>
            <a:endParaRPr/>
          </a:p>
          <a:p>
            <a:pPr>
              <a:lnSpc>
                <a:spcPct val="100000"/>
              </a:lnSpc>
            </a:pPr>
            <a:r>
              <a:rPr lang="es-AR" sz="2400">
                <a:solidFill>
                  <a:srgbClr val="10243E"/>
                </a:solidFill>
                <a:latin typeface="Tahoma"/>
                <a:ea typeface="Tahoma"/>
              </a:rPr>
              <a:t>Unos y otros </a:t>
            </a:r>
            <a:r>
              <a:rPr lang="es-AR" sz="2400" b="1">
                <a:solidFill>
                  <a:srgbClr val="10243E"/>
                </a:solidFill>
                <a:latin typeface="Tahoma"/>
                <a:ea typeface="Tahoma"/>
              </a:rPr>
              <a:t>nos esclavizan y matan a nuestros pueblos.</a:t>
            </a:r>
            <a:r>
              <a:rPr lang="es-AR" sz="2400">
                <a:solidFill>
                  <a:srgbClr val="10243E"/>
                </a:solidFill>
                <a:latin typeface="Tahoma"/>
                <a:ea typeface="Tahoma"/>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CustomShape 1"/>
          <p:cNvSpPr/>
          <p:nvPr/>
        </p:nvSpPr>
        <p:spPr>
          <a:xfrm>
            <a:off x="0" y="0"/>
            <a:ext cx="9143640" cy="1628280"/>
          </a:xfrm>
          <a:prstGeom prst="rect">
            <a:avLst/>
          </a:prstGeom>
          <a:solidFill>
            <a:srgbClr val="DCE6F2"/>
          </a:solidFill>
          <a:ln w="25560">
            <a:noFill/>
          </a:ln>
        </p:spPr>
      </p:sp>
      <p:sp>
        <p:nvSpPr>
          <p:cNvPr id="331" name="TextShape 2"/>
          <p:cNvSpPr txBox="1"/>
          <p:nvPr/>
        </p:nvSpPr>
        <p:spPr>
          <a:xfrm>
            <a:off x="2555640" y="764640"/>
            <a:ext cx="5220360" cy="993600"/>
          </a:xfrm>
          <a:prstGeom prst="rect">
            <a:avLst/>
          </a:prstGeom>
        </p:spPr>
        <p:txBody>
          <a:bodyPr anchor="ctr"/>
          <a:lstStyle/>
          <a:p>
            <a:pPr>
              <a:lnSpc>
                <a:spcPct val="100000"/>
              </a:lnSpc>
            </a:pPr>
            <a:r>
              <a:rPr lang="es-AR" sz="4800" b="1">
                <a:solidFill>
                  <a:srgbClr val="C00000"/>
                </a:solidFill>
                <a:latin typeface="Aharoni"/>
              </a:rPr>
              <a:t>LAS DROGAS</a:t>
            </a:r>
            <a:endParaRPr/>
          </a:p>
        </p:txBody>
      </p:sp>
      <p:sp>
        <p:nvSpPr>
          <p:cNvPr id="332" name="TextShape 3"/>
          <p:cNvSpPr txBox="1"/>
          <p:nvPr/>
        </p:nvSpPr>
        <p:spPr>
          <a:xfrm>
            <a:off x="0" y="1600200"/>
            <a:ext cx="9143640" cy="1399680"/>
          </a:xfrm>
          <a:prstGeom prst="rect">
            <a:avLst/>
          </a:prstGeom>
        </p:spPr>
        <p:txBody>
          <a:bodyPr/>
          <a:lstStyle/>
          <a:p>
            <a:pPr algn="ctr">
              <a:lnSpc>
                <a:spcPct val="100000"/>
              </a:lnSpc>
            </a:pPr>
            <a:r>
              <a:rPr lang="es-AR" sz="2600">
                <a:solidFill>
                  <a:srgbClr val="FFFFFF"/>
                </a:solidFill>
                <a:latin typeface="Tahoma"/>
                <a:ea typeface="Tahoma"/>
              </a:rPr>
              <a:t>Favorecen la evasión de la realidad y el aislamiento frente a los problemas, en lugar de la asunción colectiva de los mismos para su resolución social.</a:t>
            </a:r>
            <a:endParaRPr/>
          </a:p>
        </p:txBody>
      </p:sp>
      <p:pic>
        <p:nvPicPr>
          <p:cNvPr id="333" name="3 Imagen"/>
          <p:cNvPicPr/>
          <p:nvPr/>
        </p:nvPicPr>
        <p:blipFill>
          <a:blip r:embed="rId2"/>
          <a:srcRect l="27360" t="32051" r="34080" b="55384"/>
          <a:stretch>
            <a:fillRect/>
          </a:stretch>
        </p:blipFill>
        <p:spPr>
          <a:xfrm>
            <a:off x="1835640" y="3058920"/>
            <a:ext cx="5481360" cy="338112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sp>
        <p:nvSpPr>
          <p:cNvPr id="334" name="CustomShape 1"/>
          <p:cNvSpPr/>
          <p:nvPr/>
        </p:nvSpPr>
        <p:spPr>
          <a:xfrm>
            <a:off x="0" y="1412640"/>
            <a:ext cx="5363280" cy="3810960"/>
          </a:xfrm>
          <a:prstGeom prst="rect">
            <a:avLst/>
          </a:prstGeom>
          <a:solidFill>
            <a:srgbClr val="17375E"/>
          </a:solidFill>
          <a:ln w="25560">
            <a:noFill/>
          </a:ln>
        </p:spPr>
      </p:sp>
      <p:sp>
        <p:nvSpPr>
          <p:cNvPr id="335" name="TextShape 2"/>
          <p:cNvSpPr txBox="1"/>
          <p:nvPr/>
        </p:nvSpPr>
        <p:spPr>
          <a:xfrm>
            <a:off x="360000" y="1628640"/>
            <a:ext cx="4896000" cy="993600"/>
          </a:xfrm>
          <a:prstGeom prst="rect">
            <a:avLst/>
          </a:prstGeom>
        </p:spPr>
        <p:txBody>
          <a:bodyPr anchor="ctr"/>
          <a:lstStyle/>
          <a:p>
            <a:pPr>
              <a:lnSpc>
                <a:spcPct val="100000"/>
              </a:lnSpc>
            </a:pPr>
            <a:r>
              <a:rPr lang="es-AR" sz="4800" b="1">
                <a:solidFill>
                  <a:srgbClr val="C00000"/>
                </a:solidFill>
                <a:latin typeface="Aharoni"/>
              </a:rPr>
              <a:t>LA ADICCION </a:t>
            </a:r>
            <a:endParaRPr/>
          </a:p>
        </p:txBody>
      </p:sp>
      <p:sp>
        <p:nvSpPr>
          <p:cNvPr id="336" name="TextShape 3"/>
          <p:cNvSpPr txBox="1"/>
          <p:nvPr/>
        </p:nvSpPr>
        <p:spPr>
          <a:xfrm>
            <a:off x="179640" y="2421000"/>
            <a:ext cx="4752000" cy="2520000"/>
          </a:xfrm>
          <a:prstGeom prst="rect">
            <a:avLst/>
          </a:prstGeom>
        </p:spPr>
        <p:txBody>
          <a:bodyPr/>
          <a:lstStyle/>
          <a:p>
            <a:pPr algn="just">
              <a:lnSpc>
                <a:spcPct val="100000"/>
              </a:lnSpc>
            </a:pPr>
            <a:r>
              <a:rPr lang="es-AR" sz="2400">
                <a:solidFill>
                  <a:srgbClr val="FFFFFF"/>
                </a:solidFill>
                <a:latin typeface="Tahoma"/>
                <a:ea typeface="Tahoma"/>
              </a:rPr>
              <a:t>No es un problema individual sino social y colectivo. Y su resolución - como el fomento del trabajo, la educación y la salud - debe ser asumida por la comunidad, no cayendo en la trampa de calificar al consumo como un derecho de “la libertad individual”.</a:t>
            </a:r>
            <a:endParaRPr/>
          </a:p>
        </p:txBody>
      </p:sp>
      <p:pic>
        <p:nvPicPr>
          <p:cNvPr id="337" name="3 Imagen"/>
          <p:cNvPicPr/>
          <p:nvPr/>
        </p:nvPicPr>
        <p:blipFill>
          <a:blip r:embed="rId2"/>
          <a:stretch>
            <a:fillRect/>
          </a:stretch>
        </p:blipFill>
        <p:spPr>
          <a:xfrm>
            <a:off x="5076000" y="1412640"/>
            <a:ext cx="4067640" cy="381096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31859C"/>
        </a:solidFill>
        <a:effectLst/>
      </p:bgPr>
    </p:bg>
    <p:spTree>
      <p:nvGrpSpPr>
        <p:cNvPr id="1" name=""/>
        <p:cNvGrpSpPr/>
        <p:nvPr/>
      </p:nvGrpSpPr>
      <p:grpSpPr>
        <a:xfrm>
          <a:off x="0" y="0"/>
          <a:ext cx="0" cy="0"/>
          <a:chOff x="0" y="0"/>
          <a:chExt cx="0" cy="0"/>
        </a:xfrm>
      </p:grpSpPr>
      <p:pic>
        <p:nvPicPr>
          <p:cNvPr id="338" name="3 Imagen"/>
          <p:cNvPicPr/>
          <p:nvPr/>
        </p:nvPicPr>
        <p:blipFill>
          <a:blip r:embed="rId2"/>
          <a:stretch>
            <a:fillRect/>
          </a:stretch>
        </p:blipFill>
        <p:spPr>
          <a:xfrm>
            <a:off x="0" y="593280"/>
            <a:ext cx="9143640" cy="5499720"/>
          </a:xfrm>
          <a:prstGeom prst="rect">
            <a:avLst/>
          </a:prstGeom>
          <a:ln w="9360">
            <a:noFill/>
          </a:ln>
        </p:spPr>
      </p:pic>
      <p:sp>
        <p:nvSpPr>
          <p:cNvPr id="339" name="TextShape 1"/>
          <p:cNvSpPr txBox="1"/>
          <p:nvPr/>
        </p:nvSpPr>
        <p:spPr>
          <a:xfrm>
            <a:off x="539640" y="1340640"/>
            <a:ext cx="8229240" cy="1142640"/>
          </a:xfrm>
          <a:prstGeom prst="rect">
            <a:avLst/>
          </a:prstGeom>
        </p:spPr>
        <p:txBody>
          <a:bodyPr anchor="ctr"/>
          <a:lstStyle/>
          <a:p>
            <a:pPr algn="ctr">
              <a:lnSpc>
                <a:spcPct val="100000"/>
              </a:lnSpc>
            </a:pPr>
            <a:r>
              <a:rPr lang="es-AR" sz="4400" b="1">
                <a:solidFill>
                  <a:srgbClr val="FFFFFF"/>
                </a:solidFill>
                <a:latin typeface="Verdana"/>
                <a:ea typeface="Verdana"/>
              </a:rPr>
              <a:t>LA DESPENALIZACION DE LAS DROGAS</a:t>
            </a:r>
            <a:endParaRPr/>
          </a:p>
        </p:txBody>
      </p:sp>
      <p:sp>
        <p:nvSpPr>
          <p:cNvPr id="340" name="CustomShape 2"/>
          <p:cNvSpPr/>
          <p:nvPr/>
        </p:nvSpPr>
        <p:spPr>
          <a:xfrm>
            <a:off x="0" y="2709000"/>
            <a:ext cx="9143640" cy="1872000"/>
          </a:xfrm>
          <a:prstGeom prst="rect">
            <a:avLst/>
          </a:prstGeom>
          <a:solidFill>
            <a:srgbClr val="FFFFFF"/>
          </a:solidFill>
          <a:ln w="25560">
            <a:noFill/>
          </a:ln>
        </p:spPr>
      </p:sp>
      <p:sp>
        <p:nvSpPr>
          <p:cNvPr id="341" name="TextShape 3"/>
          <p:cNvSpPr txBox="1"/>
          <p:nvPr/>
        </p:nvSpPr>
        <p:spPr>
          <a:xfrm>
            <a:off x="827640" y="2709000"/>
            <a:ext cx="7056360" cy="1971360"/>
          </a:xfrm>
          <a:prstGeom prst="rect">
            <a:avLst/>
          </a:prstGeom>
        </p:spPr>
        <p:txBody>
          <a:bodyPr/>
          <a:lstStyle/>
          <a:p>
            <a:pPr algn="ctr">
              <a:lnSpc>
                <a:spcPct val="100000"/>
              </a:lnSpc>
            </a:pPr>
            <a:r>
              <a:rPr lang="es-AR" sz="2400">
                <a:solidFill>
                  <a:srgbClr val="262626"/>
                </a:solidFill>
                <a:latin typeface="Tahoma"/>
                <a:ea typeface="Tahoma"/>
              </a:rPr>
              <a:t>Pensar que la despenalización de las drogas pone un límite a las mafias o reduce el consumo, es lo mismo que creer que </a:t>
            </a:r>
            <a:r>
              <a:rPr lang="es-AR" sz="2400" i="1">
                <a:solidFill>
                  <a:srgbClr val="262626"/>
                </a:solidFill>
                <a:latin typeface="Tahoma"/>
                <a:ea typeface="Tahoma"/>
              </a:rPr>
              <a:t>“dejar actuar libremente a los mercados” </a:t>
            </a:r>
            <a:r>
              <a:rPr lang="es-AR" sz="2400">
                <a:solidFill>
                  <a:srgbClr val="262626"/>
                </a:solidFill>
                <a:latin typeface="Tahoma"/>
                <a:ea typeface="Tahoma"/>
              </a:rPr>
              <a:t>ayuda a un aumento de la producción, o que “</a:t>
            </a:r>
            <a:r>
              <a:rPr lang="es-AR" sz="2400" i="1">
                <a:solidFill>
                  <a:srgbClr val="262626"/>
                </a:solidFill>
                <a:latin typeface="Tahoma"/>
                <a:ea typeface="Tahoma"/>
              </a:rPr>
              <a:t>el derrame” </a:t>
            </a:r>
            <a:r>
              <a:rPr lang="es-AR" sz="2400">
                <a:solidFill>
                  <a:srgbClr val="262626"/>
                </a:solidFill>
                <a:latin typeface="Tahoma"/>
                <a:ea typeface="Tahoma"/>
              </a:rPr>
              <a:t>genera distribución de las riquezas.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EFCFC"/>
        </a:solidFill>
        <a:effectLst/>
      </p:bgPr>
    </p:bg>
    <p:spTree>
      <p:nvGrpSpPr>
        <p:cNvPr id="1" name=""/>
        <p:cNvGrpSpPr/>
        <p:nvPr/>
      </p:nvGrpSpPr>
      <p:grpSpPr>
        <a:xfrm>
          <a:off x="0" y="0"/>
          <a:ext cx="0" cy="0"/>
          <a:chOff x="0" y="0"/>
          <a:chExt cx="0" cy="0"/>
        </a:xfrm>
      </p:grpSpPr>
      <p:sp>
        <p:nvSpPr>
          <p:cNvPr id="342" name="CustomShape 1"/>
          <p:cNvSpPr/>
          <p:nvPr/>
        </p:nvSpPr>
        <p:spPr>
          <a:xfrm>
            <a:off x="0" y="0"/>
            <a:ext cx="9143640" cy="1412280"/>
          </a:xfrm>
          <a:prstGeom prst="rect">
            <a:avLst/>
          </a:prstGeom>
          <a:solidFill>
            <a:srgbClr val="F2DCDB"/>
          </a:solidFill>
          <a:ln w="25560">
            <a:noFill/>
          </a:ln>
        </p:spPr>
      </p:sp>
      <p:sp>
        <p:nvSpPr>
          <p:cNvPr id="343" name="CustomShape 2"/>
          <p:cNvSpPr/>
          <p:nvPr/>
        </p:nvSpPr>
        <p:spPr>
          <a:xfrm>
            <a:off x="0" y="5733360"/>
            <a:ext cx="9143640" cy="1124280"/>
          </a:xfrm>
          <a:prstGeom prst="rect">
            <a:avLst/>
          </a:prstGeom>
          <a:solidFill>
            <a:srgbClr val="F2DCDB"/>
          </a:solidFill>
          <a:ln w="25560">
            <a:noFill/>
          </a:ln>
        </p:spPr>
      </p:sp>
      <p:pic>
        <p:nvPicPr>
          <p:cNvPr id="344" name="3 Imagen"/>
          <p:cNvPicPr/>
          <p:nvPr/>
        </p:nvPicPr>
        <p:blipFill>
          <a:blip r:embed="rId2"/>
          <a:stretch>
            <a:fillRect/>
          </a:stretch>
        </p:blipFill>
        <p:spPr>
          <a:xfrm>
            <a:off x="1691640" y="1772640"/>
            <a:ext cx="6120360" cy="3870720"/>
          </a:xfrm>
          <a:prstGeom prst="rect">
            <a:avLst/>
          </a:prstGeom>
          <a:ln w="9360">
            <a:noFill/>
          </a:ln>
        </p:spPr>
      </p:pic>
      <p:sp>
        <p:nvSpPr>
          <p:cNvPr id="345" name="TextShape 3"/>
          <p:cNvSpPr txBox="1"/>
          <p:nvPr/>
        </p:nvSpPr>
        <p:spPr>
          <a:xfrm>
            <a:off x="683640" y="244800"/>
            <a:ext cx="7210800" cy="1142640"/>
          </a:xfrm>
          <a:prstGeom prst="rect">
            <a:avLst/>
          </a:prstGeom>
        </p:spPr>
        <p:txBody>
          <a:bodyPr anchor="ctr"/>
          <a:lstStyle/>
          <a:p>
            <a:pPr algn="ctr">
              <a:lnSpc>
                <a:spcPct val="100000"/>
              </a:lnSpc>
            </a:pPr>
            <a:r>
              <a:rPr lang="es-AR" sz="4400" b="1">
                <a:solidFill>
                  <a:srgbClr val="BC0000"/>
                </a:solidFill>
                <a:latin typeface="Aharoni"/>
              </a:rPr>
              <a:t>EL ESTADO DEBE SER GARANTE DEL BIEN COMUN:</a:t>
            </a:r>
            <a:endParaRPr/>
          </a:p>
        </p:txBody>
      </p:sp>
      <p:sp>
        <p:nvSpPr>
          <p:cNvPr id="346" name="TextShape 4"/>
          <p:cNvSpPr txBox="1"/>
          <p:nvPr/>
        </p:nvSpPr>
        <p:spPr>
          <a:xfrm>
            <a:off x="457200" y="1600200"/>
            <a:ext cx="8229240" cy="4525560"/>
          </a:xfrm>
          <a:prstGeom prst="rect">
            <a:avLst/>
          </a:prstGeom>
        </p:spPr>
        <p:txBody>
          <a:bodyPr/>
          <a:lstStyle/>
          <a:p>
            <a:pPr algn="just">
              <a:lnSpc>
                <a:spcPct val="100000"/>
              </a:lnSpc>
              <a:buFont typeface="Arial"/>
              <a:buChar char="•"/>
            </a:pPr>
            <a:r>
              <a:rPr lang="es-AR" sz="2600">
                <a:solidFill>
                  <a:srgbClr val="376092"/>
                </a:solidFill>
                <a:latin typeface="Tahoma"/>
                <a:ea typeface="Tahoma"/>
              </a:rPr>
              <a:t>Controlando el  sistema bancario para evitar los abusos de la usura, impidiendo el libre accionar de los monopolios que pretenden optimizar irracionalmente sus ganancias.</a:t>
            </a:r>
            <a:endParaRPr/>
          </a:p>
          <a:p>
            <a:pPr algn="just">
              <a:lnSpc>
                <a:spcPct val="100000"/>
              </a:lnSpc>
            </a:pPr>
            <a:endParaRPr/>
          </a:p>
          <a:p>
            <a:pPr algn="just">
              <a:lnSpc>
                <a:spcPct val="100000"/>
              </a:lnSpc>
              <a:buFont typeface="Arial"/>
              <a:buChar char="•"/>
            </a:pPr>
            <a:r>
              <a:rPr lang="es-AR" sz="2600">
                <a:solidFill>
                  <a:srgbClr val="984807"/>
                </a:solidFill>
                <a:latin typeface="Tahoma"/>
                <a:ea typeface="Tahoma"/>
              </a:rPr>
              <a:t>Actuando como agente activo en la redistribución de las riquezas de cada comunidad y del mundo entero, garantizando educación y salud para todos.</a:t>
            </a:r>
            <a:endParaRPr/>
          </a:p>
          <a:p>
            <a:pPr algn="just">
              <a:lnSpc>
                <a:spcPct val="100000"/>
              </a:lnSpc>
            </a:pPr>
            <a:endParaRPr/>
          </a:p>
          <a:p>
            <a:pPr algn="just">
              <a:lnSpc>
                <a:spcPct val="100000"/>
              </a:lnSpc>
              <a:buFont typeface="Arial"/>
              <a:buChar char="•"/>
            </a:pPr>
            <a:r>
              <a:rPr lang="es-AR" sz="2600">
                <a:solidFill>
                  <a:srgbClr val="4F6228"/>
                </a:solidFill>
                <a:latin typeface="Tahoma"/>
                <a:ea typeface="Tahoma"/>
              </a:rPr>
              <a:t>Preservando la vida de los más débiles.</a:t>
            </a:r>
            <a:endParaRPr/>
          </a:p>
          <a:p>
            <a:pPr algn="just">
              <a:lnSpc>
                <a:spcPct val="100000"/>
              </a:lnSpc>
            </a:pPr>
            <a:endParaRPr/>
          </a:p>
          <a:p>
            <a:pPr algn="just">
              <a:lnSpc>
                <a:spcPct val="100000"/>
              </a:lnSpc>
              <a:buFont typeface="Arial"/>
              <a:buChar char="•"/>
            </a:pPr>
            <a:r>
              <a:rPr lang="es-AR" sz="2600">
                <a:solidFill>
                  <a:srgbClr val="632523"/>
                </a:solidFill>
                <a:latin typeface="Tahoma"/>
                <a:ea typeface="Tahoma"/>
              </a:rPr>
              <a:t>Impidiendo que el imperialismo internacional del dinero, que hoy blanquea y administra los fondos del narcotráfico, coloque - a los hombres y mujeres de nuestros pueblos - nuevas cadenas, </a:t>
            </a:r>
            <a:r>
              <a:rPr lang="es-AR" sz="2600" b="1">
                <a:solidFill>
                  <a:srgbClr val="632523"/>
                </a:solidFill>
                <a:latin typeface="Tahoma"/>
                <a:ea typeface="Tahoma"/>
              </a:rPr>
              <a:t>sean estas visibles o invisibles</a:t>
            </a:r>
            <a:r>
              <a:rPr lang="es-AR" sz="2600">
                <a:solidFill>
                  <a:srgbClr val="632523"/>
                </a:solidFill>
                <a:latin typeface="Tahoma"/>
                <a:ea typeface="Tahoma"/>
              </a:rPr>
              <a:t>.</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Picture 2"/>
          <p:cNvPicPr/>
          <p:nvPr/>
        </p:nvPicPr>
        <p:blipFill>
          <a:blip r:embed="rId2"/>
          <a:stretch>
            <a:fillRect/>
          </a:stretch>
        </p:blipFill>
        <p:spPr>
          <a:xfrm>
            <a:off x="0" y="0"/>
            <a:ext cx="9252000" cy="6901920"/>
          </a:xfrm>
          <a:prstGeom prst="rect">
            <a:avLst/>
          </a:prstGeom>
          <a:ln>
            <a:noFill/>
          </a:ln>
        </p:spPr>
      </p:pic>
      <p:sp>
        <p:nvSpPr>
          <p:cNvPr id="137" name="TextShape 1"/>
          <p:cNvSpPr txBox="1"/>
          <p:nvPr/>
        </p:nvSpPr>
        <p:spPr>
          <a:xfrm>
            <a:off x="1115640" y="1556640"/>
            <a:ext cx="7128360" cy="921600"/>
          </a:xfrm>
          <a:prstGeom prst="rect">
            <a:avLst/>
          </a:prstGeom>
        </p:spPr>
        <p:txBody>
          <a:bodyPr anchor="ctr"/>
          <a:lstStyle/>
          <a:p>
            <a:pPr>
              <a:lnSpc>
                <a:spcPct val="100000"/>
              </a:lnSpc>
            </a:pPr>
            <a:r>
              <a:rPr lang="es-AR" sz="4200" b="1">
                <a:solidFill>
                  <a:srgbClr val="632523"/>
                </a:solidFill>
                <a:latin typeface="Verdana"/>
                <a:ea typeface="Verdana"/>
              </a:rPr>
              <a:t>LAS NUEVAS CADENAS</a:t>
            </a:r>
            <a:endParaRPr/>
          </a:p>
        </p:txBody>
      </p:sp>
      <p:sp>
        <p:nvSpPr>
          <p:cNvPr id="138" name="TextShape 2"/>
          <p:cNvSpPr txBox="1"/>
          <p:nvPr/>
        </p:nvSpPr>
        <p:spPr>
          <a:xfrm>
            <a:off x="1043640" y="2478960"/>
            <a:ext cx="7272360" cy="2736000"/>
          </a:xfrm>
          <a:prstGeom prst="rect">
            <a:avLst/>
          </a:prstGeom>
        </p:spPr>
        <p:txBody>
          <a:bodyPr/>
          <a:lstStyle/>
          <a:p>
            <a:pPr algn="ctr">
              <a:lnSpc>
                <a:spcPct val="100000"/>
              </a:lnSpc>
            </a:pPr>
            <a:r>
              <a:rPr lang="es-AR" sz="2800">
                <a:solidFill>
                  <a:srgbClr val="10243E"/>
                </a:solidFill>
                <a:latin typeface="Tahoma"/>
                <a:ea typeface="Tahoma"/>
              </a:rPr>
              <a:t>Frente al avance de la lucha de los hombres por su liberación, las oligarquías - siempre perversas - se ingeniaron para seguir dominando a los pueblos sin necesidad de ponerles cadenas de acero, sino haciéndolo con maneras “</a:t>
            </a:r>
            <a:r>
              <a:rPr lang="es-AR" sz="2800" i="1">
                <a:solidFill>
                  <a:srgbClr val="10243E"/>
                </a:solidFill>
                <a:latin typeface="Tahoma"/>
                <a:ea typeface="Tahoma"/>
              </a:rPr>
              <a:t>más sutiles”.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DCDB"/>
        </a:solidFill>
        <a:effectLst/>
      </p:bgPr>
    </p:bg>
    <p:spTree>
      <p:nvGrpSpPr>
        <p:cNvPr id="1" name=""/>
        <p:cNvGrpSpPr/>
        <p:nvPr/>
      </p:nvGrpSpPr>
      <p:grpSpPr>
        <a:xfrm>
          <a:off x="0" y="0"/>
          <a:ext cx="0" cy="0"/>
          <a:chOff x="0" y="0"/>
          <a:chExt cx="0" cy="0"/>
        </a:xfrm>
      </p:grpSpPr>
      <p:sp>
        <p:nvSpPr>
          <p:cNvPr id="139" name="TextShape 1"/>
          <p:cNvSpPr txBox="1"/>
          <p:nvPr/>
        </p:nvSpPr>
        <p:spPr>
          <a:xfrm>
            <a:off x="2915640" y="413640"/>
            <a:ext cx="5842800" cy="1142640"/>
          </a:xfrm>
          <a:prstGeom prst="rect">
            <a:avLst/>
          </a:prstGeom>
        </p:spPr>
        <p:txBody>
          <a:bodyPr anchor="ctr"/>
          <a:lstStyle/>
          <a:p>
            <a:pPr>
              <a:lnSpc>
                <a:spcPct val="100000"/>
              </a:lnSpc>
            </a:pPr>
            <a:r>
              <a:rPr lang="es-AR" sz="3400" b="1">
                <a:solidFill>
                  <a:srgbClr val="632523"/>
                </a:solidFill>
                <a:latin typeface="Verdana"/>
                <a:ea typeface="Verdana"/>
              </a:rPr>
              <a:t>EL NEOCOLONIALISMO</a:t>
            </a:r>
            <a:endParaRPr/>
          </a:p>
        </p:txBody>
      </p:sp>
      <p:sp>
        <p:nvSpPr>
          <p:cNvPr id="140" name="TextShape 2"/>
          <p:cNvSpPr txBox="1"/>
          <p:nvPr/>
        </p:nvSpPr>
        <p:spPr>
          <a:xfrm>
            <a:off x="3528000" y="1438560"/>
            <a:ext cx="4978440" cy="5257440"/>
          </a:xfrm>
          <a:prstGeom prst="rect">
            <a:avLst/>
          </a:prstGeom>
        </p:spPr>
        <p:txBody>
          <a:bodyPr/>
          <a:lstStyle/>
          <a:p>
            <a:pPr algn="r">
              <a:lnSpc>
                <a:spcPct val="100000"/>
              </a:lnSpc>
            </a:pPr>
            <a:r>
              <a:rPr lang="es-AR" sz="2200">
                <a:solidFill>
                  <a:srgbClr val="262626"/>
                </a:solidFill>
                <a:latin typeface="Tahoma"/>
                <a:ea typeface="Tahoma"/>
              </a:rPr>
              <a:t>Así aparece el neocolonialismo. Es decir, obtenida la independencia de los pueblos de América, África, Asia y Oceanía, ya no era aceptable (ni económicamente redituable), en la mayoría de los casos, volver a invadir y ocupar los territorios de las nuevas naciones, era preferible controlar su economía y corromper a una parte de su clase dominante, generando oligarquías locales, dependientes de los poderosos de los viejos y nuevos imperios.</a:t>
            </a:r>
            <a:endParaRPr/>
          </a:p>
        </p:txBody>
      </p:sp>
      <p:pic>
        <p:nvPicPr>
          <p:cNvPr id="141" name="Picture 3"/>
          <p:cNvPicPr/>
          <p:nvPr/>
        </p:nvPicPr>
        <p:blipFill>
          <a:blip r:embed="rId2"/>
          <a:stretch>
            <a:fillRect/>
          </a:stretch>
        </p:blipFill>
        <p:spPr>
          <a:xfrm>
            <a:off x="34200" y="620640"/>
            <a:ext cx="3819240" cy="56862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46C0A"/>
        </a:solidFill>
        <a:effectLst/>
      </p:bgPr>
    </p:bg>
    <p:spTree>
      <p:nvGrpSpPr>
        <p:cNvPr id="1" name=""/>
        <p:cNvGrpSpPr/>
        <p:nvPr/>
      </p:nvGrpSpPr>
      <p:grpSpPr>
        <a:xfrm>
          <a:off x="0" y="0"/>
          <a:ext cx="0" cy="0"/>
          <a:chOff x="0" y="0"/>
          <a:chExt cx="0" cy="0"/>
        </a:xfrm>
      </p:grpSpPr>
      <p:pic>
        <p:nvPicPr>
          <p:cNvPr id="142" name="Picture 3"/>
          <p:cNvPicPr/>
          <p:nvPr/>
        </p:nvPicPr>
        <p:blipFill>
          <a:blip r:embed="rId2"/>
          <a:stretch>
            <a:fillRect/>
          </a:stretch>
        </p:blipFill>
        <p:spPr>
          <a:xfrm>
            <a:off x="0" y="260640"/>
            <a:ext cx="9143640" cy="6184440"/>
          </a:xfrm>
          <a:prstGeom prst="rect">
            <a:avLst/>
          </a:prstGeom>
          <a:ln>
            <a:noFill/>
          </a:ln>
        </p:spPr>
      </p:pic>
      <p:sp>
        <p:nvSpPr>
          <p:cNvPr id="143" name="TextShape 1"/>
          <p:cNvSpPr txBox="1"/>
          <p:nvPr/>
        </p:nvSpPr>
        <p:spPr>
          <a:xfrm>
            <a:off x="1187640" y="764640"/>
            <a:ext cx="6120360" cy="1142640"/>
          </a:xfrm>
          <a:prstGeom prst="rect">
            <a:avLst/>
          </a:prstGeom>
        </p:spPr>
        <p:txBody>
          <a:bodyPr anchor="ctr"/>
          <a:lstStyle/>
          <a:p>
            <a:pPr algn="ctr">
              <a:lnSpc>
                <a:spcPct val="100000"/>
              </a:lnSpc>
            </a:pPr>
            <a:r>
              <a:rPr lang="es-AR" sz="3400" b="1">
                <a:solidFill>
                  <a:srgbClr val="002775"/>
                </a:solidFill>
                <a:latin typeface="Verdana"/>
                <a:ea typeface="Verdana"/>
              </a:rPr>
              <a:t>DE LA ESCLAVITUD AL “DESCARTE”</a:t>
            </a:r>
            <a:endParaRPr/>
          </a:p>
        </p:txBody>
      </p:sp>
      <p:sp>
        <p:nvSpPr>
          <p:cNvPr id="144" name="TextShape 2"/>
          <p:cNvSpPr txBox="1"/>
          <p:nvPr/>
        </p:nvSpPr>
        <p:spPr>
          <a:xfrm>
            <a:off x="457200" y="1989000"/>
            <a:ext cx="8229240" cy="2471400"/>
          </a:xfrm>
          <a:prstGeom prst="rect">
            <a:avLst/>
          </a:prstGeom>
        </p:spPr>
        <p:txBody>
          <a:bodyPr/>
          <a:lstStyle/>
          <a:p>
            <a:pPr algn="just">
              <a:lnSpc>
                <a:spcPct val="100000"/>
              </a:lnSpc>
            </a:pPr>
            <a:r>
              <a:rPr lang="es-AR" sz="2600">
                <a:solidFill>
                  <a:srgbClr val="FFFFFF"/>
                </a:solidFill>
                <a:latin typeface="Tahoma"/>
                <a:ea typeface="Tahoma"/>
              </a:rPr>
              <a:t>El objetivo una vez más era tener esclavizados a hombres y mujeres, para explotarlos, impedir su participación en los destinos de sus comunidades, apropiarse de sus riquezas y  – en tiempos de la guerra computarizada y la producción robotizada – cuando no fueran sujetos de consumo, descartarlos, es decir, </a:t>
            </a:r>
            <a:r>
              <a:rPr lang="es-AR" sz="2600" b="1">
                <a:solidFill>
                  <a:srgbClr val="FFFFFF"/>
                </a:solidFill>
                <a:latin typeface="Tahoma"/>
                <a:ea typeface="Tahoma"/>
              </a:rPr>
              <a:t>lisa y llanamente </a:t>
            </a:r>
            <a:r>
              <a:rPr lang="es-AR" sz="2600" b="1" u="sng">
                <a:solidFill>
                  <a:srgbClr val="FFFFFF"/>
                </a:solidFill>
                <a:latin typeface="Tahoma"/>
                <a:ea typeface="Tahoma"/>
              </a:rPr>
              <a:t>eliminarlos</a:t>
            </a:r>
            <a:r>
              <a:rPr lang="es-AR" sz="2600" b="1">
                <a:solidFill>
                  <a:srgbClr val="FFFFFF"/>
                </a:solidFill>
                <a:latin typeface="Tahoma"/>
                <a:ea typeface="Tahoma"/>
              </a:rPr>
              <a:t>.</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3747</Words>
  <Application>Microsoft Office PowerPoint</Application>
  <PresentationFormat>Presentación en pantalla (4:3)</PresentationFormat>
  <Paragraphs>183</Paragraphs>
  <Slides>66</Slides>
  <Notes>0</Notes>
  <HiddenSlides>0</HiddenSlides>
  <MMClips>0</MMClips>
  <ScaleCrop>false</ScaleCrop>
  <HeadingPairs>
    <vt:vector size="6" baseType="variant">
      <vt:variant>
        <vt:lpstr>Fuentes usadas</vt:lpstr>
      </vt:variant>
      <vt:variant>
        <vt:i4>8</vt:i4>
      </vt:variant>
      <vt:variant>
        <vt:lpstr>Tema</vt:lpstr>
      </vt:variant>
      <vt:variant>
        <vt:i4>3</vt:i4>
      </vt:variant>
      <vt:variant>
        <vt:lpstr>Títulos de diapositiva</vt:lpstr>
      </vt:variant>
      <vt:variant>
        <vt:i4>66</vt:i4>
      </vt:variant>
    </vt:vector>
  </HeadingPairs>
  <TitlesOfParts>
    <vt:vector size="77" baseType="lpstr">
      <vt:lpstr>Aharoni</vt:lpstr>
      <vt:lpstr>Arial</vt:lpstr>
      <vt:lpstr>Calibri</vt:lpstr>
      <vt:lpstr>DejaVu Sans</vt:lpstr>
      <vt:lpstr>StarSymbol</vt:lpstr>
      <vt:lpstr>Tahoma</vt:lpstr>
      <vt:lpstr>Verdana</vt:lpstr>
      <vt:lpstr>Wingdings</vt:lpstr>
      <vt:lpstr>Office Theme</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Martita</dc:creator>
  <cp:lastModifiedBy>Martita Arriola</cp:lastModifiedBy>
  <cp:revision>1</cp:revision>
  <dcterms:modified xsi:type="dcterms:W3CDTF">2024-05-10T02:50:36Z</dcterms:modified>
</cp:coreProperties>
</file>