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97" r:id="rId2"/>
    <p:sldId id="257" r:id="rId3"/>
    <p:sldId id="258" r:id="rId4"/>
    <p:sldId id="259" r:id="rId5"/>
    <p:sldId id="260" r:id="rId6"/>
    <p:sldId id="262" r:id="rId7"/>
    <p:sldId id="264" r:id="rId8"/>
    <p:sldId id="266" r:id="rId9"/>
    <p:sldId id="268" r:id="rId10"/>
    <p:sldId id="270" r:id="rId11"/>
    <p:sldId id="273" r:id="rId12"/>
    <p:sldId id="275" r:id="rId13"/>
    <p:sldId id="277" r:id="rId14"/>
    <p:sldId id="279" r:id="rId15"/>
    <p:sldId id="281" r:id="rId16"/>
    <p:sldId id="295" r:id="rId17"/>
    <p:sldId id="283" r:id="rId18"/>
    <p:sldId id="286" r:id="rId19"/>
    <p:sldId id="296" r:id="rId20"/>
    <p:sldId id="285" r:id="rId21"/>
    <p:sldId id="289" r:id="rId22"/>
    <p:sldId id="291" r:id="rId23"/>
    <p:sldId id="292" r:id="rId2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55"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4332"/>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3D317-F162-4786-85DA-83D5AD14BE08}" type="doc">
      <dgm:prSet loTypeId="urn:microsoft.com/office/officeart/2005/8/layout/cycle1" loCatId="cycle" qsTypeId="urn:microsoft.com/office/officeart/2005/8/quickstyle/simple1" qsCatId="simple" csTypeId="urn:microsoft.com/office/officeart/2005/8/colors/accent1_2" csCatId="accent1"/>
      <dgm:spPr/>
    </dgm:pt>
    <dgm:pt modelId="{08242E0E-A26C-4977-B173-22E2C10A8D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b="0" i="0" u="none" strike="noStrike" cap="none" normalizeH="0" baseline="0" smtClean="0">
              <a:ln>
                <a:noFill/>
              </a:ln>
              <a:solidFill>
                <a:schemeClr val="tx1"/>
              </a:solidFill>
              <a:effectLst/>
              <a:cs typeface="Arial" charset="0"/>
            </a:rPr>
            <a:t>SUSTANCIAS</a:t>
          </a:r>
          <a:endParaRPr kumimoji="0" lang="es-AR" b="0" i="0" u="none" strike="noStrike" cap="none" normalizeH="0" baseline="0" smtClean="0">
            <a:ln>
              <a:noFill/>
            </a:ln>
            <a:solidFill>
              <a:schemeClr val="tx1"/>
            </a:solidFill>
            <a:effectLst/>
            <a:cs typeface="Arial" charset="0"/>
          </a:endParaRPr>
        </a:p>
      </dgm:t>
    </dgm:pt>
    <dgm:pt modelId="{DB7983BB-859E-4B07-A76D-3156345FC5B2}" type="parTrans" cxnId="{C6392675-5FE4-41BD-9A67-5DA8C20FB90A}">
      <dgm:prSet/>
      <dgm:spPr/>
    </dgm:pt>
    <dgm:pt modelId="{693C0A1D-0366-4FF0-A746-F396C8ACB59C}" type="sibTrans" cxnId="{C6392675-5FE4-41BD-9A67-5DA8C20FB90A}">
      <dgm:prSet/>
      <dgm:spPr/>
    </dgm:pt>
    <dgm:pt modelId="{39BA4B81-D77F-4EAD-9815-3CB168E582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b="0" i="0" u="none" strike="noStrike" cap="none" normalizeH="0" baseline="0" smtClean="0">
              <a:ln>
                <a:noFill/>
              </a:ln>
              <a:solidFill>
                <a:schemeClr val="tx1"/>
              </a:solidFill>
              <a:effectLst/>
              <a:cs typeface="Arial" charset="0"/>
            </a:rPr>
            <a:t>CONTEXTO</a:t>
          </a:r>
          <a:endParaRPr kumimoji="0" lang="es-AR" b="0" i="0" u="none" strike="noStrike" cap="none" normalizeH="0" baseline="0" smtClean="0">
            <a:ln>
              <a:noFill/>
            </a:ln>
            <a:solidFill>
              <a:schemeClr val="tx1"/>
            </a:solidFill>
            <a:effectLst/>
            <a:cs typeface="Arial" charset="0"/>
          </a:endParaRPr>
        </a:p>
      </dgm:t>
    </dgm:pt>
    <dgm:pt modelId="{257E06FF-FF29-4058-8875-2F9D3D0FF62C}" type="parTrans" cxnId="{5998B2F7-0F86-4B18-8112-E520A582969E}">
      <dgm:prSet/>
      <dgm:spPr/>
    </dgm:pt>
    <dgm:pt modelId="{A3CBEFB2-6B56-448B-A4AA-DE9D7A4C6369}" type="sibTrans" cxnId="{5998B2F7-0F86-4B18-8112-E520A582969E}">
      <dgm:prSet/>
      <dgm:spPr/>
    </dgm:pt>
    <dgm:pt modelId="{7508FA36-2AE3-4D8C-91E9-7E5311338BB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b="0" i="0" u="none" strike="noStrike" cap="none" normalizeH="0" baseline="0" smtClean="0">
              <a:ln>
                <a:noFill/>
              </a:ln>
              <a:solidFill>
                <a:schemeClr val="tx1"/>
              </a:solidFill>
              <a:effectLst/>
              <a:cs typeface="Arial" charset="0"/>
            </a:rPr>
            <a:t>INDIVIDUO</a:t>
          </a:r>
          <a:endParaRPr kumimoji="0" lang="es-AR" b="0" i="0" u="none" strike="noStrike" cap="none" normalizeH="0" baseline="0" smtClean="0">
            <a:ln>
              <a:noFill/>
            </a:ln>
            <a:solidFill>
              <a:schemeClr val="tx1"/>
            </a:solidFill>
            <a:effectLst/>
            <a:cs typeface="Arial" charset="0"/>
          </a:endParaRPr>
        </a:p>
      </dgm:t>
    </dgm:pt>
    <dgm:pt modelId="{F3443420-C6A4-4230-9975-B7A71B5A7865}" type="parTrans" cxnId="{66A35F4F-6F69-45AB-8D9D-3D5CB2344983}">
      <dgm:prSet/>
      <dgm:spPr/>
    </dgm:pt>
    <dgm:pt modelId="{4901E597-6347-4498-934E-A007E8CEA134}" type="sibTrans" cxnId="{66A35F4F-6F69-45AB-8D9D-3D5CB2344983}">
      <dgm:prSet/>
      <dgm:spPr/>
    </dgm:pt>
    <dgm:pt modelId="{5DFF4D49-351C-432E-8816-9147681C894D}" type="pres">
      <dgm:prSet presAssocID="{9963D317-F162-4786-85DA-83D5AD14BE08}" presName="cycle" presStyleCnt="0">
        <dgm:presLayoutVars>
          <dgm:dir/>
          <dgm:resizeHandles val="exact"/>
        </dgm:presLayoutVars>
      </dgm:prSet>
      <dgm:spPr/>
    </dgm:pt>
    <dgm:pt modelId="{9AE1F5A0-789E-4870-B274-029DBE05EF27}" type="pres">
      <dgm:prSet presAssocID="{08242E0E-A26C-4977-B173-22E2C10A8D82}" presName="dummy" presStyleCnt="0"/>
      <dgm:spPr/>
    </dgm:pt>
    <dgm:pt modelId="{0AE6C5DA-C0C0-46FE-915F-46D1DC33FC64}" type="pres">
      <dgm:prSet presAssocID="{08242E0E-A26C-4977-B173-22E2C10A8D82}" presName="node" presStyleLbl="revTx" presStyleIdx="0" presStyleCnt="3">
        <dgm:presLayoutVars>
          <dgm:bulletEnabled val="1"/>
        </dgm:presLayoutVars>
      </dgm:prSet>
      <dgm:spPr/>
    </dgm:pt>
    <dgm:pt modelId="{77A88AC3-F8C1-4783-A6F3-ABA708F1EAD9}" type="pres">
      <dgm:prSet presAssocID="{693C0A1D-0366-4FF0-A746-F396C8ACB59C}" presName="sibTrans" presStyleLbl="node1" presStyleIdx="0" presStyleCnt="3"/>
      <dgm:spPr/>
    </dgm:pt>
    <dgm:pt modelId="{BB2B0C5A-03A5-40F6-B94D-1A340680CE6F}" type="pres">
      <dgm:prSet presAssocID="{39BA4B81-D77F-4EAD-9815-3CB168E582BB}" presName="dummy" presStyleCnt="0"/>
      <dgm:spPr/>
    </dgm:pt>
    <dgm:pt modelId="{847918B1-642F-4D17-B1EC-6A7FEC3AF1A1}" type="pres">
      <dgm:prSet presAssocID="{39BA4B81-D77F-4EAD-9815-3CB168E582BB}" presName="node" presStyleLbl="revTx" presStyleIdx="1" presStyleCnt="3">
        <dgm:presLayoutVars>
          <dgm:bulletEnabled val="1"/>
        </dgm:presLayoutVars>
      </dgm:prSet>
      <dgm:spPr/>
    </dgm:pt>
    <dgm:pt modelId="{D7C0CE41-2756-484A-BD66-61A44E2519DE}" type="pres">
      <dgm:prSet presAssocID="{A3CBEFB2-6B56-448B-A4AA-DE9D7A4C6369}" presName="sibTrans" presStyleLbl="node1" presStyleIdx="1" presStyleCnt="3"/>
      <dgm:spPr/>
    </dgm:pt>
    <dgm:pt modelId="{E80D1E9B-31E0-47D2-A080-9821F47CCE65}" type="pres">
      <dgm:prSet presAssocID="{7508FA36-2AE3-4D8C-91E9-7E5311338BBF}" presName="dummy" presStyleCnt="0"/>
      <dgm:spPr/>
    </dgm:pt>
    <dgm:pt modelId="{0972A52A-3B87-4146-9BFF-C0A49EBF5608}" type="pres">
      <dgm:prSet presAssocID="{7508FA36-2AE3-4D8C-91E9-7E5311338BBF}" presName="node" presStyleLbl="revTx" presStyleIdx="2" presStyleCnt="3">
        <dgm:presLayoutVars>
          <dgm:bulletEnabled val="1"/>
        </dgm:presLayoutVars>
      </dgm:prSet>
      <dgm:spPr/>
    </dgm:pt>
    <dgm:pt modelId="{799A8DAD-E755-4CC7-9547-E855A9EC782D}" type="pres">
      <dgm:prSet presAssocID="{4901E597-6347-4498-934E-A007E8CEA134}" presName="sibTrans" presStyleLbl="node1" presStyleIdx="2" presStyleCnt="3"/>
      <dgm:spPr/>
    </dgm:pt>
  </dgm:ptLst>
  <dgm:cxnLst>
    <dgm:cxn modelId="{66DC3287-024C-4FF4-BA69-BDC86875D6E3}" type="presOf" srcId="{4901E597-6347-4498-934E-A007E8CEA134}" destId="{799A8DAD-E755-4CC7-9547-E855A9EC782D}" srcOrd="0" destOrd="0" presId="urn:microsoft.com/office/officeart/2005/8/layout/cycle1"/>
    <dgm:cxn modelId="{C6392675-5FE4-41BD-9A67-5DA8C20FB90A}" srcId="{9963D317-F162-4786-85DA-83D5AD14BE08}" destId="{08242E0E-A26C-4977-B173-22E2C10A8D82}" srcOrd="0" destOrd="0" parTransId="{DB7983BB-859E-4B07-A76D-3156345FC5B2}" sibTransId="{693C0A1D-0366-4FF0-A746-F396C8ACB59C}"/>
    <dgm:cxn modelId="{66A35F4F-6F69-45AB-8D9D-3D5CB2344983}" srcId="{9963D317-F162-4786-85DA-83D5AD14BE08}" destId="{7508FA36-2AE3-4D8C-91E9-7E5311338BBF}" srcOrd="2" destOrd="0" parTransId="{F3443420-C6A4-4230-9975-B7A71B5A7865}" sibTransId="{4901E597-6347-4498-934E-A007E8CEA134}"/>
    <dgm:cxn modelId="{5998B2F7-0F86-4B18-8112-E520A582969E}" srcId="{9963D317-F162-4786-85DA-83D5AD14BE08}" destId="{39BA4B81-D77F-4EAD-9815-3CB168E582BB}" srcOrd="1" destOrd="0" parTransId="{257E06FF-FF29-4058-8875-2F9D3D0FF62C}" sibTransId="{A3CBEFB2-6B56-448B-A4AA-DE9D7A4C6369}"/>
    <dgm:cxn modelId="{B2D4DF42-9640-4008-993D-FE508FE9FE52}" type="presOf" srcId="{08242E0E-A26C-4977-B173-22E2C10A8D82}" destId="{0AE6C5DA-C0C0-46FE-915F-46D1DC33FC64}" srcOrd="0" destOrd="0" presId="urn:microsoft.com/office/officeart/2005/8/layout/cycle1"/>
    <dgm:cxn modelId="{385D1FAC-62C4-48AE-AA6D-F6E0300E675A}" type="presOf" srcId="{7508FA36-2AE3-4D8C-91E9-7E5311338BBF}" destId="{0972A52A-3B87-4146-9BFF-C0A49EBF5608}" srcOrd="0" destOrd="0" presId="urn:microsoft.com/office/officeart/2005/8/layout/cycle1"/>
    <dgm:cxn modelId="{54B7F8DC-7996-4CAA-ACCE-48D9D6738FCC}" type="presOf" srcId="{39BA4B81-D77F-4EAD-9815-3CB168E582BB}" destId="{847918B1-642F-4D17-B1EC-6A7FEC3AF1A1}" srcOrd="0" destOrd="0" presId="urn:microsoft.com/office/officeart/2005/8/layout/cycle1"/>
    <dgm:cxn modelId="{88CC930B-525A-448F-BD7B-A3653F559EBD}" type="presOf" srcId="{693C0A1D-0366-4FF0-A746-F396C8ACB59C}" destId="{77A88AC3-F8C1-4783-A6F3-ABA708F1EAD9}" srcOrd="0" destOrd="0" presId="urn:microsoft.com/office/officeart/2005/8/layout/cycle1"/>
    <dgm:cxn modelId="{AF70DDA7-B06B-4154-9E32-F871D6FEF4DB}" type="presOf" srcId="{9963D317-F162-4786-85DA-83D5AD14BE08}" destId="{5DFF4D49-351C-432E-8816-9147681C894D}" srcOrd="0" destOrd="0" presId="urn:microsoft.com/office/officeart/2005/8/layout/cycle1"/>
    <dgm:cxn modelId="{05F684EE-8DD2-416B-AD16-C5F07D08BC87}" type="presOf" srcId="{A3CBEFB2-6B56-448B-A4AA-DE9D7A4C6369}" destId="{D7C0CE41-2756-484A-BD66-61A44E2519DE}" srcOrd="0" destOrd="0" presId="urn:microsoft.com/office/officeart/2005/8/layout/cycle1"/>
    <dgm:cxn modelId="{DBA23D7D-025B-4493-AD0E-688E94CD5E0E}" type="presParOf" srcId="{5DFF4D49-351C-432E-8816-9147681C894D}" destId="{9AE1F5A0-789E-4870-B274-029DBE05EF27}" srcOrd="0" destOrd="0" presId="urn:microsoft.com/office/officeart/2005/8/layout/cycle1"/>
    <dgm:cxn modelId="{20F76BED-8045-47B1-8C7E-B628BB46B713}" type="presParOf" srcId="{5DFF4D49-351C-432E-8816-9147681C894D}" destId="{0AE6C5DA-C0C0-46FE-915F-46D1DC33FC64}" srcOrd="1" destOrd="0" presId="urn:microsoft.com/office/officeart/2005/8/layout/cycle1"/>
    <dgm:cxn modelId="{6ED4009E-E7C4-46AA-AAC4-4A47F04C1331}" type="presParOf" srcId="{5DFF4D49-351C-432E-8816-9147681C894D}" destId="{77A88AC3-F8C1-4783-A6F3-ABA708F1EAD9}" srcOrd="2" destOrd="0" presId="urn:microsoft.com/office/officeart/2005/8/layout/cycle1"/>
    <dgm:cxn modelId="{A37DA3F8-5224-40DD-A73F-926D5270B77E}" type="presParOf" srcId="{5DFF4D49-351C-432E-8816-9147681C894D}" destId="{BB2B0C5A-03A5-40F6-B94D-1A340680CE6F}" srcOrd="3" destOrd="0" presId="urn:microsoft.com/office/officeart/2005/8/layout/cycle1"/>
    <dgm:cxn modelId="{F3A7BFAE-56EC-4B7C-95A9-AAFB3F9EFB44}" type="presParOf" srcId="{5DFF4D49-351C-432E-8816-9147681C894D}" destId="{847918B1-642F-4D17-B1EC-6A7FEC3AF1A1}" srcOrd="4" destOrd="0" presId="urn:microsoft.com/office/officeart/2005/8/layout/cycle1"/>
    <dgm:cxn modelId="{0FA8C971-32C7-433F-8AFA-C19763AB9691}" type="presParOf" srcId="{5DFF4D49-351C-432E-8816-9147681C894D}" destId="{D7C0CE41-2756-484A-BD66-61A44E2519DE}" srcOrd="5" destOrd="0" presId="urn:microsoft.com/office/officeart/2005/8/layout/cycle1"/>
    <dgm:cxn modelId="{F7E2602A-6FB6-452B-9B10-C1631D886430}" type="presParOf" srcId="{5DFF4D49-351C-432E-8816-9147681C894D}" destId="{E80D1E9B-31E0-47D2-A080-9821F47CCE65}" srcOrd="6" destOrd="0" presId="urn:microsoft.com/office/officeart/2005/8/layout/cycle1"/>
    <dgm:cxn modelId="{B84327F8-811C-484D-BD11-7DEA4FF522CF}" type="presParOf" srcId="{5DFF4D49-351C-432E-8816-9147681C894D}" destId="{0972A52A-3B87-4146-9BFF-C0A49EBF5608}" srcOrd="7" destOrd="0" presId="urn:microsoft.com/office/officeart/2005/8/layout/cycle1"/>
    <dgm:cxn modelId="{2E48D1A0-584D-429A-9166-4CEE9EF7E1EC}" type="presParOf" srcId="{5DFF4D49-351C-432E-8816-9147681C894D}" destId="{799A8DAD-E755-4CC7-9547-E855A9EC782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62A83-4A97-455D-84EC-5E79E9FFEA8F}" type="datetimeFigureOut">
              <a:rPr lang="es-AR" smtClean="0"/>
              <a:pPr/>
              <a:t>18/09/2012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817FB-2B83-45D5-B5FA-987DDE743D15}" type="slidenum">
              <a:rPr lang="es-AR" smtClean="0"/>
              <a:pPr/>
              <a:t>‹Nº›</a:t>
            </a:fld>
            <a:endParaRPr lang="es-AR"/>
          </a:p>
        </p:txBody>
      </p:sp>
    </p:spTree>
    <p:extLst>
      <p:ext uri="{BB962C8B-B14F-4D97-AF65-F5344CB8AC3E}">
        <p14:creationId xmlns:p14="http://schemas.microsoft.com/office/powerpoint/2010/main" val="73425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DDFE0-9B7A-4D2F-BF92-3EFCAAABA020}" type="slidenum">
              <a:rPr lang="es-AR"/>
              <a:pPr/>
              <a:t>1</a:t>
            </a:fld>
            <a:endParaRPr lang="es-A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20" name="19 Marcador de pie de página"/>
          <p:cNvSpPr>
            <a:spLocks noGrp="1"/>
          </p:cNvSpPr>
          <p:nvPr>
            <p:ph type="ftr" sz="quarter" idx="11"/>
          </p:nvPr>
        </p:nvSpPr>
        <p:spPr/>
        <p:txBody>
          <a:bodyPr/>
          <a:lstStyle>
            <a:extLst/>
          </a:lstStyle>
          <a:p>
            <a:endParaRPr lang="es-AR"/>
          </a:p>
        </p:txBody>
      </p:sp>
      <p:sp>
        <p:nvSpPr>
          <p:cNvPr id="10" name="9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imágenes prediseñadas"/>
          <p:cNvSpPr>
            <a:spLocks noGrp="1"/>
          </p:cNvSpPr>
          <p:nvPr>
            <p:ph type="clipArt" sz="half" idx="2"/>
          </p:nvPr>
        </p:nvSpPr>
        <p:spPr>
          <a:xfrm>
            <a:off x="4648200" y="1981200"/>
            <a:ext cx="3810000" cy="4114800"/>
          </a:xfrm>
        </p:spPr>
        <p:txBody>
          <a:bodyPr/>
          <a:lstStyle/>
          <a:p>
            <a:pPr lvl="0"/>
            <a:endParaRPr lang="es-A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0E9FE64-2A95-470D-922B-936A661478F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1162050" y="6243638"/>
            <a:ext cx="1905000" cy="457200"/>
          </a:xfrm>
        </p:spPr>
        <p:txBody>
          <a:bodyPr/>
          <a:lstStyle>
            <a:lvl1pPr>
              <a:defRPr/>
            </a:lvl1pPr>
          </a:lstStyle>
          <a:p>
            <a:endParaRPr lang="es-AR"/>
          </a:p>
        </p:txBody>
      </p:sp>
      <p:sp>
        <p:nvSpPr>
          <p:cNvPr id="6" name="5 Marcador de pie de página"/>
          <p:cNvSpPr>
            <a:spLocks noGrp="1"/>
          </p:cNvSpPr>
          <p:nvPr>
            <p:ph type="ftr" sz="quarter" idx="11"/>
          </p:nvPr>
        </p:nvSpPr>
        <p:spPr>
          <a:xfrm>
            <a:off x="3657600" y="6243638"/>
            <a:ext cx="2895600" cy="457200"/>
          </a:xfrm>
        </p:spPr>
        <p:txBody>
          <a:bodyPr/>
          <a:lstStyle>
            <a:lvl1pPr>
              <a:defRPr/>
            </a:lvl1pPr>
          </a:lstStyle>
          <a:p>
            <a:endParaRPr lang="es-AR"/>
          </a:p>
        </p:txBody>
      </p:sp>
      <p:sp>
        <p:nvSpPr>
          <p:cNvPr id="7" name="6 Marcador de número de diapositiva"/>
          <p:cNvSpPr>
            <a:spLocks noGrp="1"/>
          </p:cNvSpPr>
          <p:nvPr>
            <p:ph type="sldNum" sz="quarter" idx="12"/>
          </p:nvPr>
        </p:nvSpPr>
        <p:spPr>
          <a:xfrm>
            <a:off x="7042150" y="6243638"/>
            <a:ext cx="1905000" cy="457200"/>
          </a:xfrm>
        </p:spPr>
        <p:txBody>
          <a:bodyPr/>
          <a:lstStyle>
            <a:lvl1pPr>
              <a:defRPr/>
            </a:lvl1pPr>
          </a:lstStyle>
          <a:p>
            <a:fld id="{88E0DA8D-95E4-4058-9E6D-1FE516F59EB9}" type="slidenum">
              <a:rPr lang="es-A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8C83332B-8AD1-4BEC-89DE-1F020C8AFED2}" type="datetimeFigureOut">
              <a:rPr lang="es-AR" smtClean="0"/>
              <a:pPr/>
              <a:t>18/09/2012</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51C8672E-C4DA-4E7A-A6F4-80662E1FB1A3}" type="slidenum">
              <a:rPr lang="es-AR" smtClean="0"/>
              <a:pPr/>
              <a:t>‹Nº›</a:t>
            </a:fld>
            <a:endParaRPr lang="es-AR"/>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C83332B-8AD1-4BEC-89DE-1F020C8AFED2}" type="datetimeFigureOut">
              <a:rPr lang="es-AR" smtClean="0"/>
              <a:pPr/>
              <a:t>18/09/2012</a:t>
            </a:fld>
            <a:endParaRPr lang="es-A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A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1C8672E-C4DA-4E7A-A6F4-80662E1FB1A3}" type="slidenum">
              <a:rPr lang="es-AR" smtClean="0"/>
              <a:pPr/>
              <a:t>‹Nº›</a:t>
            </a:fld>
            <a:endParaRPr lang="es-A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2349500"/>
            <a:ext cx="7623175" cy="1752600"/>
          </a:xfrm>
        </p:spPr>
        <p:txBody>
          <a:bodyPr/>
          <a:lstStyle/>
          <a:p>
            <a:pPr algn="ctr"/>
            <a:r>
              <a:rPr lang="es-AR" sz="5400" dirty="0">
                <a:latin typeface="Comic Sans MS" pitchFamily="66" charset="0"/>
              </a:rPr>
              <a:t>Adicciones</a:t>
            </a:r>
            <a:r>
              <a:rPr lang="en-US" dirty="0">
                <a:latin typeface="Comic Sans MS" pitchFamily="66" charset="0"/>
              </a:rPr>
              <a:t> </a:t>
            </a:r>
            <a:endParaRPr lang="es-AR" dirty="0">
              <a:latin typeface="Comic Sans MS" pitchFamily="66" charset="0"/>
            </a:endParaRPr>
          </a:p>
        </p:txBody>
      </p:sp>
      <p:sp>
        <p:nvSpPr>
          <p:cNvPr id="2051" name="Rectangle 3"/>
          <p:cNvSpPr>
            <a:spLocks noGrp="1" noChangeArrowheads="1"/>
          </p:cNvSpPr>
          <p:nvPr>
            <p:ph type="subTitle" idx="1"/>
          </p:nvPr>
        </p:nvSpPr>
        <p:spPr>
          <a:xfrm>
            <a:off x="1979613" y="4508500"/>
            <a:ext cx="6553200" cy="1752600"/>
          </a:xfrm>
        </p:spPr>
        <p:txBody>
          <a:bodyPr/>
          <a:lstStyle/>
          <a:p>
            <a:r>
              <a:rPr lang="en-US">
                <a:latin typeface="Comic Sans MS" pitchFamily="66" charset="0"/>
              </a:rPr>
              <a:t>U</a:t>
            </a:r>
            <a:r>
              <a:rPr lang="es-AR">
                <a:latin typeface="Comic Sans MS" pitchFamily="66" charset="0"/>
              </a:rPr>
              <a:t>n recorrido histórico y social para comprender la problemática de la drogodependencia.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04800" y="857232"/>
            <a:ext cx="5491336" cy="1569660"/>
          </a:xfrm>
          <a:prstGeom prst="rect">
            <a:avLst/>
          </a:prstGeom>
          <a:noFill/>
          <a:ln w="9525">
            <a:noFill/>
            <a:miter lim="800000"/>
            <a:headEnd/>
            <a:tailEnd/>
          </a:ln>
          <a:effectLst/>
        </p:spPr>
        <p:txBody>
          <a:bodyPr wrap="square">
            <a:spAutoFit/>
          </a:bodyPr>
          <a:lstStyle/>
          <a:p>
            <a:pPr algn="just">
              <a:defRPr/>
            </a:pPr>
            <a:r>
              <a:rPr lang="es-ES_tradnl" sz="2400" b="1" dirty="0">
                <a:solidFill>
                  <a:schemeClr val="accent3"/>
                </a:solidFill>
                <a:effectLst>
                  <a:outerShdw blurRad="38100" dist="38100" dir="2700000" algn="tl">
                    <a:srgbClr val="000000"/>
                  </a:outerShdw>
                </a:effectLst>
                <a:latin typeface="Helvetica-Narrow" pitchFamily="2" charset="0"/>
                <a:cs typeface="Times New Roman" pitchFamily="18" charset="0"/>
              </a:rPr>
              <a:t>D</a:t>
            </a:r>
            <a:r>
              <a:rPr lang="es-ES" sz="2400" b="1" dirty="0" err="1">
                <a:solidFill>
                  <a:schemeClr val="accent3"/>
                </a:solidFill>
                <a:effectLst>
                  <a:outerShdw blurRad="38100" dist="38100" dir="2700000" algn="tl">
                    <a:srgbClr val="000000"/>
                  </a:outerShdw>
                </a:effectLst>
                <a:latin typeface="Helvetica-Narrow" pitchFamily="2" charset="0"/>
                <a:cs typeface="Times New Roman" pitchFamily="18" charset="0"/>
              </a:rPr>
              <a:t>rogas</a:t>
            </a:r>
            <a:r>
              <a:rPr lang="es-ES" sz="2400" b="1" dirty="0">
                <a:solidFill>
                  <a:schemeClr val="accent3"/>
                </a:solidFill>
                <a:effectLst>
                  <a:outerShdw blurRad="38100" dist="38100" dir="2700000" algn="tl">
                    <a:srgbClr val="000000"/>
                  </a:outerShdw>
                </a:effectLst>
                <a:latin typeface="Helvetica-Narrow" pitchFamily="2" charset="0"/>
                <a:cs typeface="Times New Roman" pitchFamily="18" charset="0"/>
              </a:rPr>
              <a:t> m</a:t>
            </a:r>
            <a:r>
              <a:rPr lang="es-ES_tradnl" sz="2400" b="1" dirty="0">
                <a:solidFill>
                  <a:schemeClr val="accent3"/>
                </a:solidFill>
                <a:effectLst>
                  <a:outerShdw blurRad="38100" dist="38100" dir="2700000" algn="tl">
                    <a:srgbClr val="000000"/>
                  </a:outerShdw>
                </a:effectLst>
                <a:latin typeface="Helvetica-Narrow" pitchFamily="2" charset="0"/>
                <a:cs typeface="Times New Roman" pitchFamily="18" charset="0"/>
              </a:rPr>
              <a:t>á</a:t>
            </a:r>
            <a:r>
              <a:rPr lang="es-ES" sz="2400" b="1" dirty="0">
                <a:solidFill>
                  <a:schemeClr val="accent3"/>
                </a:solidFill>
                <a:effectLst>
                  <a:outerShdw blurRad="38100" dist="38100" dir="2700000" algn="tl">
                    <a:srgbClr val="000000"/>
                  </a:outerShdw>
                </a:effectLst>
                <a:latin typeface="Helvetica-Narrow" pitchFamily="2" charset="0"/>
                <a:cs typeface="Times New Roman" pitchFamily="18" charset="0"/>
              </a:rPr>
              <a:t>s </a:t>
            </a:r>
            <a:r>
              <a:rPr lang="es-ES" sz="2400" b="1" dirty="0" err="1">
                <a:solidFill>
                  <a:schemeClr val="accent3"/>
                </a:solidFill>
                <a:effectLst>
                  <a:outerShdw blurRad="38100" dist="38100" dir="2700000" algn="tl">
                    <a:srgbClr val="000000"/>
                  </a:outerShdw>
                </a:effectLst>
                <a:latin typeface="Helvetica-Narrow" pitchFamily="2" charset="0"/>
                <a:cs typeface="Times New Roman" pitchFamily="18" charset="0"/>
              </a:rPr>
              <a:t>uti</a:t>
            </a:r>
            <a:r>
              <a:rPr lang="es-ES_tradnl" sz="2400" b="1" dirty="0">
                <a:solidFill>
                  <a:schemeClr val="accent3"/>
                </a:solidFill>
                <a:effectLst>
                  <a:outerShdw blurRad="38100" dist="38100" dir="2700000" algn="tl">
                    <a:srgbClr val="000000"/>
                  </a:outerShdw>
                </a:effectLst>
                <a:latin typeface="Helvetica-Narrow" pitchFamily="2" charset="0"/>
                <a:cs typeface="Times New Roman" pitchFamily="18" charset="0"/>
              </a:rPr>
              <a:t>l</a:t>
            </a:r>
            <a:r>
              <a:rPr lang="es-ES" sz="2400" b="1" dirty="0">
                <a:solidFill>
                  <a:schemeClr val="accent3"/>
                </a:solidFill>
                <a:effectLst>
                  <a:outerShdw blurRad="38100" dist="38100" dir="2700000" algn="tl">
                    <a:srgbClr val="000000"/>
                  </a:outerShdw>
                </a:effectLst>
                <a:latin typeface="Helvetica-Narrow" pitchFamily="2" charset="0"/>
                <a:cs typeface="Times New Roman" pitchFamily="18" charset="0"/>
              </a:rPr>
              <a:t>izadas:</a:t>
            </a:r>
            <a:r>
              <a:rPr lang="es-ES" sz="2400" b="1" dirty="0">
                <a:solidFill>
                  <a:schemeClr val="accent3"/>
                </a:solidFill>
                <a:latin typeface="Helvetica-Narrow" pitchFamily="2" charset="0"/>
                <a:cs typeface="Times New Roman" pitchFamily="18" charset="0"/>
              </a:rPr>
              <a:t> auge de </a:t>
            </a:r>
            <a:r>
              <a:rPr lang="es-ES" sz="2400" b="1" dirty="0" smtClean="0">
                <a:solidFill>
                  <a:schemeClr val="accent3"/>
                </a:solidFill>
                <a:latin typeface="Helvetica-Narrow" pitchFamily="2" charset="0"/>
                <a:cs typeface="Times New Roman" pitchFamily="18" charset="0"/>
              </a:rPr>
              <a:t>la </a:t>
            </a:r>
            <a:r>
              <a:rPr lang="es-ES" sz="2400" b="1" dirty="0">
                <a:solidFill>
                  <a:schemeClr val="accent3"/>
                </a:solidFill>
                <a:latin typeface="Helvetica-Narrow" pitchFamily="2" charset="0"/>
                <a:cs typeface="Times New Roman" pitchFamily="18" charset="0"/>
              </a:rPr>
              <a:t>cocaína, alcohol </a:t>
            </a:r>
            <a:r>
              <a:rPr lang="es-ES" sz="2400" b="1" dirty="0" smtClean="0">
                <a:solidFill>
                  <a:schemeClr val="accent3"/>
                </a:solidFill>
                <a:latin typeface="Helvetica-Narrow" pitchFamily="2" charset="0"/>
                <a:cs typeface="Times New Roman" pitchFamily="18" charset="0"/>
              </a:rPr>
              <a:t>(en </a:t>
            </a:r>
            <a:r>
              <a:rPr lang="es-ES" sz="2400" b="1" dirty="0">
                <a:solidFill>
                  <a:schemeClr val="accent3"/>
                </a:solidFill>
                <a:latin typeface="Helvetica-Narrow" pitchFamily="2" charset="0"/>
                <a:cs typeface="Times New Roman" pitchFamily="18" charset="0"/>
              </a:rPr>
              <a:t>forma </a:t>
            </a:r>
            <a:r>
              <a:rPr lang="es-ES" sz="2400" b="1" dirty="0" smtClean="0">
                <a:solidFill>
                  <a:schemeClr val="accent3"/>
                </a:solidFill>
                <a:latin typeface="Helvetica-Narrow" pitchFamily="2" charset="0"/>
                <a:cs typeface="Times New Roman" pitchFamily="18" charset="0"/>
              </a:rPr>
              <a:t>masificada</a:t>
            </a:r>
            <a:r>
              <a:rPr lang="es-ES" sz="2400" b="1" dirty="0">
                <a:solidFill>
                  <a:schemeClr val="accent3"/>
                </a:solidFill>
                <a:latin typeface="Helvetica-Narrow" pitchFamily="2" charset="0"/>
                <a:cs typeface="Times New Roman" pitchFamily="18" charset="0"/>
              </a:rPr>
              <a:t>)</a:t>
            </a:r>
            <a:r>
              <a:rPr lang="es-ES_tradnl" sz="2400" b="1" dirty="0">
                <a:solidFill>
                  <a:schemeClr val="accent3"/>
                </a:solidFill>
                <a:latin typeface="Helvetica-Narrow" pitchFamily="2" charset="0"/>
                <a:cs typeface="Times New Roman" pitchFamily="18" charset="0"/>
              </a:rPr>
              <a:t>, m</a:t>
            </a:r>
            <a:r>
              <a:rPr lang="es-ES" sz="2400" b="1" dirty="0" err="1">
                <a:solidFill>
                  <a:schemeClr val="accent3"/>
                </a:solidFill>
                <a:latin typeface="Helvetica-Narrow" pitchFamily="2" charset="0"/>
                <a:cs typeface="Times New Roman" pitchFamily="18" charset="0"/>
              </a:rPr>
              <a:t>arihuana</a:t>
            </a:r>
            <a:r>
              <a:rPr lang="es-ES" sz="2400" b="1" dirty="0">
                <a:solidFill>
                  <a:schemeClr val="accent3"/>
                </a:solidFill>
                <a:latin typeface="Helvetica-Narrow" pitchFamily="2" charset="0"/>
                <a:cs typeface="Times New Roman" pitchFamily="18" charset="0"/>
              </a:rPr>
              <a:t>. </a:t>
            </a:r>
            <a:r>
              <a:rPr lang="es-ES_tradnl" sz="2400" b="1" dirty="0">
                <a:solidFill>
                  <a:schemeClr val="accent3"/>
                </a:solidFill>
                <a:latin typeface="Helvetica-Narrow" pitchFamily="2" charset="0"/>
                <a:cs typeface="Times New Roman" pitchFamily="18" charset="0"/>
              </a:rPr>
              <a:t>A</a:t>
            </a:r>
            <a:r>
              <a:rPr lang="es-ES" sz="2400" b="1" dirty="0">
                <a:solidFill>
                  <a:schemeClr val="accent3"/>
                </a:solidFill>
                <a:latin typeface="Helvetica-Narrow" pitchFamily="2" charset="0"/>
                <a:cs typeface="Times New Roman" pitchFamily="18" charset="0"/>
              </a:rPr>
              <a:t>parición </a:t>
            </a:r>
            <a:r>
              <a:rPr lang="es-ES" sz="2400" b="1" dirty="0" smtClean="0">
                <a:solidFill>
                  <a:schemeClr val="accent3"/>
                </a:solidFill>
                <a:latin typeface="Helvetica-Narrow" pitchFamily="2" charset="0"/>
                <a:cs typeface="Times New Roman" pitchFamily="18" charset="0"/>
              </a:rPr>
              <a:t>de </a:t>
            </a:r>
            <a:r>
              <a:rPr lang="es-ES" sz="2400" b="1" dirty="0">
                <a:solidFill>
                  <a:schemeClr val="accent3"/>
                </a:solidFill>
                <a:latin typeface="Helvetica-Narrow" pitchFamily="2" charset="0"/>
                <a:cs typeface="Times New Roman" pitchFamily="18" charset="0"/>
              </a:rPr>
              <a:t>las drogas de </a:t>
            </a:r>
            <a:r>
              <a:rPr lang="es-ES" sz="2400" b="1" dirty="0" smtClean="0">
                <a:solidFill>
                  <a:schemeClr val="accent3"/>
                </a:solidFill>
                <a:latin typeface="Helvetica-Narrow" pitchFamily="2" charset="0"/>
                <a:cs typeface="Times New Roman" pitchFamily="18" charset="0"/>
              </a:rPr>
              <a:t>síntesis (</a:t>
            </a:r>
            <a:r>
              <a:rPr lang="es-ES" sz="2400" b="1" dirty="0" err="1" smtClean="0">
                <a:solidFill>
                  <a:schemeClr val="accent3"/>
                </a:solidFill>
                <a:latin typeface="Helvetica-Narrow" pitchFamily="2" charset="0"/>
                <a:cs typeface="Times New Roman" pitchFamily="18" charset="0"/>
              </a:rPr>
              <a:t>extasis</a:t>
            </a:r>
            <a:r>
              <a:rPr lang="es-ES" sz="2400" b="1" dirty="0" smtClean="0">
                <a:solidFill>
                  <a:schemeClr val="accent3"/>
                </a:solidFill>
                <a:latin typeface="Helvetica-Narrow" pitchFamily="2" charset="0"/>
                <a:cs typeface="Times New Roman" pitchFamily="18" charset="0"/>
              </a:rPr>
              <a:t>)</a:t>
            </a:r>
            <a:r>
              <a:rPr lang="es-ES" sz="2400" b="1" dirty="0" smtClean="0">
                <a:solidFill>
                  <a:schemeClr val="accent3"/>
                </a:solidFill>
                <a:latin typeface="GoudyOlSt BT" pitchFamily="18" charset="0"/>
                <a:cs typeface="Times New Roman" pitchFamily="18" charset="0"/>
              </a:rPr>
              <a:t> </a:t>
            </a:r>
            <a:endParaRPr lang="es-ES" sz="2400" b="1" dirty="0">
              <a:solidFill>
                <a:schemeClr val="accent3"/>
              </a:solidFill>
              <a:latin typeface="GoudyOlSt BT" pitchFamily="18" charset="0"/>
              <a:cs typeface="Times New Roman" pitchFamily="18" charset="0"/>
            </a:endParaRPr>
          </a:p>
        </p:txBody>
      </p:sp>
      <p:pic>
        <p:nvPicPr>
          <p:cNvPr id="9219" name="Picture 7" descr="cocaina"/>
          <p:cNvPicPr>
            <a:picLocks noChangeAspect="1" noChangeArrowheads="1"/>
          </p:cNvPicPr>
          <p:nvPr/>
        </p:nvPicPr>
        <p:blipFill>
          <a:blip r:embed="rId2" cstate="print"/>
          <a:srcRect/>
          <a:stretch>
            <a:fillRect/>
          </a:stretch>
        </p:blipFill>
        <p:spPr bwMode="auto">
          <a:xfrm>
            <a:off x="6019800" y="928670"/>
            <a:ext cx="3035300" cy="2643206"/>
          </a:xfrm>
          <a:prstGeom prst="rect">
            <a:avLst/>
          </a:prstGeom>
          <a:noFill/>
          <a:ln w="9525">
            <a:noFill/>
            <a:miter lim="800000"/>
            <a:headEnd/>
            <a:tailEnd/>
          </a:ln>
        </p:spPr>
      </p:pic>
      <p:sp>
        <p:nvSpPr>
          <p:cNvPr id="9220" name="Rectangle 8"/>
          <p:cNvSpPr>
            <a:spLocks noChangeArrowheads="1"/>
          </p:cNvSpPr>
          <p:nvPr/>
        </p:nvSpPr>
        <p:spPr bwMode="auto">
          <a:xfrm>
            <a:off x="5929322" y="928670"/>
            <a:ext cx="3048000" cy="2667000"/>
          </a:xfrm>
          <a:prstGeom prst="rect">
            <a:avLst/>
          </a:prstGeom>
          <a:noFill/>
          <a:ln w="38100">
            <a:solidFill>
              <a:srgbClr val="FFCC99"/>
            </a:solidFill>
            <a:miter lim="800000"/>
            <a:headEnd/>
            <a:tailEnd/>
          </a:ln>
        </p:spPr>
        <p:txBody>
          <a:bodyPr wrap="none" anchor="ctr"/>
          <a:lstStyle/>
          <a:p>
            <a:endParaRPr lang="es-AR"/>
          </a:p>
        </p:txBody>
      </p:sp>
      <p:sp>
        <p:nvSpPr>
          <p:cNvPr id="16393" name="Rectangle 9"/>
          <p:cNvSpPr>
            <a:spLocks noChangeArrowheads="1"/>
          </p:cNvSpPr>
          <p:nvPr/>
        </p:nvSpPr>
        <p:spPr bwMode="auto">
          <a:xfrm>
            <a:off x="1000100" y="142852"/>
            <a:ext cx="6553200" cy="752476"/>
          </a:xfrm>
          <a:prstGeom prst="rect">
            <a:avLst/>
          </a:prstGeom>
          <a:noFill/>
          <a:ln w="9525">
            <a:noFill/>
            <a:miter lim="800000"/>
            <a:headEnd/>
            <a:tailEnd/>
          </a:ln>
          <a:effectLst/>
        </p:spPr>
        <p:txBody>
          <a:bodyPr anchor="ctr"/>
          <a:lstStyle/>
          <a:p>
            <a:pPr algn="ctr">
              <a:lnSpc>
                <a:spcPct val="75000"/>
              </a:lnSpc>
              <a:defRPr/>
            </a:pPr>
            <a:r>
              <a:rPr lang="es-ES" sz="3600" b="1" dirty="0">
                <a:solidFill>
                  <a:srgbClr val="99CCFF"/>
                </a:solidFill>
                <a:latin typeface="GoudyOlSt BT" pitchFamily="18" charset="0"/>
                <a:cs typeface="Times New Roman" pitchFamily="18" charset="0"/>
              </a:rPr>
              <a:t>LA DECADA DEL </a:t>
            </a:r>
            <a:r>
              <a:rPr lang="es-ES_tradnl" sz="3600" b="1" dirty="0">
                <a:solidFill>
                  <a:srgbClr val="99CCFF"/>
                </a:solidFill>
                <a:latin typeface="GoudyOlSt BT" pitchFamily="18" charset="0"/>
                <a:cs typeface="Times New Roman" pitchFamily="18" charset="0"/>
              </a:rPr>
              <a:t>9</a:t>
            </a:r>
            <a:r>
              <a:rPr lang="es-ES" sz="3600" b="1" dirty="0" smtClean="0">
                <a:solidFill>
                  <a:srgbClr val="99CCFF"/>
                </a:solidFill>
                <a:latin typeface="GoudyOlSt BT" pitchFamily="18" charset="0"/>
                <a:cs typeface="Times New Roman" pitchFamily="18" charset="0"/>
              </a:rPr>
              <a:t>0</a:t>
            </a:r>
          </a:p>
          <a:p>
            <a:pPr algn="ctr">
              <a:lnSpc>
                <a:spcPct val="75000"/>
              </a:lnSpc>
              <a:defRPr/>
            </a:pPr>
            <a:r>
              <a:rPr lang="es-ES" sz="3600" b="1" dirty="0" smtClean="0">
                <a:solidFill>
                  <a:srgbClr val="99CCFF"/>
                </a:solidFill>
                <a:latin typeface="GoudyOlSt BT" pitchFamily="18" charset="0"/>
                <a:cs typeface="Arial" charset="0"/>
              </a:rPr>
              <a:t> POSTMODERNISMO</a:t>
            </a:r>
            <a:endParaRPr lang="es-ES" sz="3600" b="1" dirty="0">
              <a:solidFill>
                <a:srgbClr val="99CCFF"/>
              </a:solidFill>
              <a:latin typeface="GoudyOlSt BT" pitchFamily="18" charset="0"/>
              <a:cs typeface="Arial" charset="0"/>
            </a:endParaRPr>
          </a:p>
        </p:txBody>
      </p:sp>
      <p:sp>
        <p:nvSpPr>
          <p:cNvPr id="16394" name="Rectangle 10"/>
          <p:cNvSpPr>
            <a:spLocks noChangeArrowheads="1"/>
          </p:cNvSpPr>
          <p:nvPr/>
        </p:nvSpPr>
        <p:spPr bwMode="auto">
          <a:xfrm>
            <a:off x="2819400" y="2996952"/>
            <a:ext cx="6324600" cy="3357650"/>
          </a:xfrm>
          <a:prstGeom prst="rect">
            <a:avLst/>
          </a:prstGeom>
          <a:noFill/>
          <a:ln w="9525">
            <a:noFill/>
            <a:miter lim="800000"/>
            <a:headEnd/>
            <a:tailEnd/>
          </a:ln>
          <a:effectLst/>
        </p:spPr>
        <p:txBody>
          <a:bodyPr wrap="square">
            <a:spAutoFit/>
          </a:bodyPr>
          <a:lstStyle/>
          <a:p>
            <a:pPr algn="ctr">
              <a:lnSpc>
                <a:spcPct val="125000"/>
              </a:lnSpc>
              <a:buFontTx/>
              <a:buChar char="•"/>
              <a:defRPr/>
            </a:pPr>
            <a:endParaRPr lang="es-ES" sz="2800" b="1" dirty="0" smtClean="0">
              <a:solidFill>
                <a:srgbClr val="003399"/>
              </a:solidFill>
              <a:latin typeface="GoudyOlSt BT" pitchFamily="18" charset="0"/>
              <a:cs typeface="Times New Roman" pitchFamily="18" charset="0"/>
            </a:endParaRPr>
          </a:p>
          <a:p>
            <a:pPr algn="ctr">
              <a:lnSpc>
                <a:spcPct val="125000"/>
              </a:lnSpc>
              <a:buFontTx/>
              <a:buChar char="•"/>
              <a:defRPr/>
            </a:pPr>
            <a:r>
              <a:rPr lang="es-ES_tradnl" sz="2400" b="1" dirty="0" smtClean="0">
                <a:solidFill>
                  <a:srgbClr val="CC3300"/>
                </a:solidFill>
                <a:latin typeface="GoudyOlSt BT" pitchFamily="18" charset="0"/>
                <a:cs typeface="Times New Roman" pitchFamily="18" charset="0"/>
              </a:rPr>
              <a:t>A</a:t>
            </a:r>
            <a:r>
              <a:rPr lang="es-ES" sz="2400" b="1" dirty="0" err="1">
                <a:solidFill>
                  <a:srgbClr val="CC3300"/>
                </a:solidFill>
                <a:latin typeface="GoudyOlSt BT" pitchFamily="18" charset="0"/>
                <a:cs typeface="Times New Roman" pitchFamily="18" charset="0"/>
              </a:rPr>
              <a:t>uge</a:t>
            </a:r>
            <a:r>
              <a:rPr lang="es-ES" sz="2400" b="1" dirty="0">
                <a:solidFill>
                  <a:srgbClr val="CC3300"/>
                </a:solidFill>
                <a:latin typeface="GoudyOlSt BT" pitchFamily="18" charset="0"/>
                <a:cs typeface="Times New Roman" pitchFamily="18" charset="0"/>
              </a:rPr>
              <a:t> del </a:t>
            </a:r>
            <a:r>
              <a:rPr lang="es-ES" sz="2400" b="1" dirty="0" smtClean="0">
                <a:solidFill>
                  <a:srgbClr val="CC3300"/>
                </a:solidFill>
                <a:latin typeface="GoudyOlSt BT" pitchFamily="18" charset="0"/>
                <a:cs typeface="Times New Roman" pitchFamily="18" charset="0"/>
              </a:rPr>
              <a:t>narcotráfico y el lavado de dinero</a:t>
            </a:r>
            <a:r>
              <a:rPr lang="es-ES" sz="2400" b="1" dirty="0" smtClean="0">
                <a:solidFill>
                  <a:srgbClr val="003366"/>
                </a:solidFill>
                <a:latin typeface="GoudyOlSt BT" pitchFamily="18" charset="0"/>
                <a:cs typeface="Times New Roman" pitchFamily="18" charset="0"/>
              </a:rPr>
              <a:t> </a:t>
            </a:r>
          </a:p>
          <a:p>
            <a:pPr algn="ctr">
              <a:lnSpc>
                <a:spcPct val="125000"/>
              </a:lnSpc>
              <a:buFontTx/>
              <a:buChar char="•"/>
              <a:defRPr/>
            </a:pPr>
            <a:r>
              <a:rPr lang="es-ES" sz="2400" b="1" dirty="0" smtClean="0">
                <a:solidFill>
                  <a:srgbClr val="003366"/>
                </a:solidFill>
                <a:latin typeface="GoudyOlSt BT" pitchFamily="18" charset="0"/>
                <a:cs typeface="Times New Roman" pitchFamily="18" charset="0"/>
              </a:rPr>
              <a:t>Se </a:t>
            </a:r>
            <a:r>
              <a:rPr lang="es-ES" sz="2400" b="1" dirty="0" err="1" smtClean="0">
                <a:solidFill>
                  <a:srgbClr val="003366"/>
                </a:solidFill>
                <a:latin typeface="GoudyOlSt BT" pitchFamily="18" charset="0"/>
                <a:cs typeface="Times New Roman" pitchFamily="18" charset="0"/>
              </a:rPr>
              <a:t>constuituye</a:t>
            </a:r>
            <a:r>
              <a:rPr lang="es-ES" sz="2400" b="1" dirty="0" smtClean="0">
                <a:solidFill>
                  <a:srgbClr val="003366"/>
                </a:solidFill>
                <a:latin typeface="GoudyOlSt BT" pitchFamily="18" charset="0"/>
                <a:cs typeface="Times New Roman" pitchFamily="18" charset="0"/>
              </a:rPr>
              <a:t> el SEDRONAR y la </a:t>
            </a:r>
            <a:r>
              <a:rPr lang="es-ES" sz="2400" b="1" dirty="0" err="1" smtClean="0">
                <a:solidFill>
                  <a:srgbClr val="003366"/>
                </a:solidFill>
                <a:latin typeface="GoudyOlSt BT" pitchFamily="18" charset="0"/>
                <a:cs typeface="Times New Roman" pitchFamily="18" charset="0"/>
              </a:rPr>
              <a:t>Secret</a:t>
            </a:r>
            <a:r>
              <a:rPr lang="es-ES" sz="2400" b="1" dirty="0" smtClean="0">
                <a:solidFill>
                  <a:srgbClr val="003366"/>
                </a:solidFill>
                <a:latin typeface="GoudyOlSt BT" pitchFamily="18" charset="0"/>
                <a:cs typeface="Times New Roman" pitchFamily="18" charset="0"/>
              </a:rPr>
              <a:t>. </a:t>
            </a:r>
            <a:r>
              <a:rPr lang="es-ES" sz="2400" b="1" dirty="0" err="1" smtClean="0">
                <a:solidFill>
                  <a:srgbClr val="003366"/>
                </a:solidFill>
                <a:latin typeface="GoudyOlSt BT" pitchFamily="18" charset="0"/>
                <a:cs typeface="Times New Roman" pitchFamily="18" charset="0"/>
              </a:rPr>
              <a:t>Prov</a:t>
            </a:r>
            <a:r>
              <a:rPr lang="es-ES" sz="2400" b="1" dirty="0" smtClean="0">
                <a:solidFill>
                  <a:srgbClr val="003366"/>
                </a:solidFill>
                <a:latin typeface="GoudyOlSt BT" pitchFamily="18" charset="0"/>
                <a:cs typeface="Times New Roman" pitchFamily="18" charset="0"/>
              </a:rPr>
              <a:t> </a:t>
            </a:r>
            <a:r>
              <a:rPr lang="es-ES" sz="2400" b="1" dirty="0" err="1" smtClean="0">
                <a:solidFill>
                  <a:srgbClr val="003366"/>
                </a:solidFill>
                <a:latin typeface="GoudyOlSt BT" pitchFamily="18" charset="0"/>
                <a:cs typeface="Times New Roman" pitchFamily="18" charset="0"/>
              </a:rPr>
              <a:t>Bs.As</a:t>
            </a:r>
            <a:r>
              <a:rPr lang="es-ES" sz="2400" b="1" dirty="0" smtClean="0">
                <a:solidFill>
                  <a:srgbClr val="003366"/>
                </a:solidFill>
                <a:latin typeface="GoudyOlSt BT" pitchFamily="18" charset="0"/>
                <a:cs typeface="Times New Roman" pitchFamily="18" charset="0"/>
              </a:rPr>
              <a:t>.</a:t>
            </a:r>
            <a:endParaRPr lang="es-ES_tradnl" sz="2400" b="1" dirty="0" smtClean="0">
              <a:solidFill>
                <a:srgbClr val="003366"/>
              </a:solidFill>
              <a:latin typeface="GoudyOlSt BT" pitchFamily="18" charset="0"/>
              <a:cs typeface="Times New Roman" pitchFamily="18" charset="0"/>
            </a:endParaRPr>
          </a:p>
          <a:p>
            <a:pPr algn="ctr">
              <a:lnSpc>
                <a:spcPct val="125000"/>
              </a:lnSpc>
              <a:buFontTx/>
              <a:buChar char="•"/>
              <a:defRPr/>
            </a:pPr>
            <a:r>
              <a:rPr lang="es-ES_tradnl" sz="2400" b="1" dirty="0" smtClean="0">
                <a:solidFill>
                  <a:srgbClr val="003399"/>
                </a:solidFill>
                <a:latin typeface="GoudyOlSt BT" pitchFamily="18" charset="0"/>
                <a:cs typeface="Times New Roman" pitchFamily="18" charset="0"/>
              </a:rPr>
              <a:t>P</a:t>
            </a:r>
            <a:r>
              <a:rPr lang="es-ES" sz="2400" b="1" dirty="0" err="1" smtClean="0">
                <a:solidFill>
                  <a:srgbClr val="003399"/>
                </a:solidFill>
                <a:latin typeface="GoudyOlSt BT" pitchFamily="18" charset="0"/>
                <a:cs typeface="Times New Roman" pitchFamily="18" charset="0"/>
              </a:rPr>
              <a:t>atologías</a:t>
            </a:r>
            <a:r>
              <a:rPr lang="es-ES" sz="2400" b="1" dirty="0" smtClean="0">
                <a:solidFill>
                  <a:srgbClr val="003399"/>
                </a:solidFill>
                <a:latin typeface="GoudyOlSt BT" pitchFamily="18" charset="0"/>
                <a:cs typeface="Times New Roman" pitchFamily="18" charset="0"/>
              </a:rPr>
              <a:t> asociadas masificadas </a:t>
            </a:r>
            <a:r>
              <a:rPr lang="es-ES_tradnl" sz="2400" b="1" dirty="0" smtClean="0">
                <a:solidFill>
                  <a:srgbClr val="003399"/>
                </a:solidFill>
                <a:latin typeface="GoudyOlSt BT" pitchFamily="18" charset="0"/>
                <a:cs typeface="Times New Roman" pitchFamily="18" charset="0"/>
              </a:rPr>
              <a:t> </a:t>
            </a:r>
            <a:r>
              <a:rPr lang="es-ES" sz="2400" b="1" dirty="0" smtClean="0">
                <a:solidFill>
                  <a:srgbClr val="003399"/>
                </a:solidFill>
                <a:latin typeface="GoudyOlSt BT" pitchFamily="18" charset="0"/>
                <a:cs typeface="Times New Roman" pitchFamily="18" charset="0"/>
              </a:rPr>
              <a:t>(ANOREXIA Y BULIMIA)</a:t>
            </a:r>
          </a:p>
          <a:p>
            <a:pPr algn="ctr">
              <a:lnSpc>
                <a:spcPct val="125000"/>
              </a:lnSpc>
              <a:buFontTx/>
              <a:buChar char="•"/>
              <a:defRPr/>
            </a:pPr>
            <a:r>
              <a:rPr lang="es-ES" sz="2400" b="1" dirty="0" smtClean="0">
                <a:solidFill>
                  <a:srgbClr val="003399"/>
                </a:solidFill>
                <a:latin typeface="GoudyOlSt BT" pitchFamily="18" charset="0"/>
                <a:cs typeface="Times New Roman" pitchFamily="18" charset="0"/>
              </a:rPr>
              <a:t>Aparición del PACO</a:t>
            </a:r>
            <a:endParaRPr lang="es-ES" sz="2400" b="1" dirty="0">
              <a:solidFill>
                <a:srgbClr val="003399"/>
              </a:solidFill>
              <a:latin typeface="GoudyOlSt BT" pitchFamily="18" charset="0"/>
              <a:cs typeface="Times New Roman" pitchFamily="18" charset="0"/>
            </a:endParaRPr>
          </a:p>
        </p:txBody>
      </p:sp>
      <p:pic>
        <p:nvPicPr>
          <p:cNvPr id="9223" name="Picture 11" descr="modelo"/>
          <p:cNvPicPr>
            <a:picLocks noChangeAspect="1" noChangeArrowheads="1"/>
          </p:cNvPicPr>
          <p:nvPr/>
        </p:nvPicPr>
        <p:blipFill>
          <a:blip r:embed="rId3" cstate="print"/>
          <a:srcRect/>
          <a:stretch>
            <a:fillRect/>
          </a:stretch>
        </p:blipFill>
        <p:spPr bwMode="auto">
          <a:xfrm>
            <a:off x="152400" y="2819400"/>
            <a:ext cx="2730500" cy="3886200"/>
          </a:xfrm>
          <a:prstGeom prst="rect">
            <a:avLst/>
          </a:prstGeom>
          <a:noFill/>
          <a:ln w="9525">
            <a:noFill/>
            <a:miter lim="800000"/>
            <a:headEnd/>
            <a:tailEnd/>
          </a:ln>
        </p:spPr>
      </p:pic>
      <p:sp>
        <p:nvSpPr>
          <p:cNvPr id="9224" name="Rectangle 12"/>
          <p:cNvSpPr>
            <a:spLocks noChangeArrowheads="1"/>
          </p:cNvSpPr>
          <p:nvPr/>
        </p:nvSpPr>
        <p:spPr bwMode="auto">
          <a:xfrm>
            <a:off x="152400" y="2819400"/>
            <a:ext cx="2743200" cy="3886200"/>
          </a:xfrm>
          <a:prstGeom prst="rect">
            <a:avLst/>
          </a:prstGeom>
          <a:noFill/>
          <a:ln w="38100">
            <a:solidFill>
              <a:srgbClr val="FFCC99"/>
            </a:solidFill>
            <a:miter lim="800000"/>
            <a:headEnd/>
            <a:tailEnd/>
          </a:ln>
        </p:spPr>
        <p:txBody>
          <a:bodyPr wrap="none" anchor="ctr"/>
          <a:lstStyle/>
          <a:p>
            <a:endParaRPr lang="es-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1295400" y="304800"/>
            <a:ext cx="6477000" cy="609600"/>
          </a:xfrm>
          <a:prstGeom prst="rect">
            <a:avLst/>
          </a:prstGeom>
          <a:noFill/>
          <a:ln w="9525">
            <a:noFill/>
            <a:miter lim="800000"/>
            <a:headEnd/>
            <a:tailEnd/>
          </a:ln>
          <a:effectLst/>
        </p:spPr>
        <p:txBody>
          <a:bodyPr anchor="ctr"/>
          <a:lstStyle/>
          <a:p>
            <a:pPr algn="ctr">
              <a:lnSpc>
                <a:spcPct val="75000"/>
              </a:lnSpc>
              <a:defRPr/>
            </a:pPr>
            <a:r>
              <a:rPr lang="es-ES" sz="4800" b="1" dirty="0">
                <a:solidFill>
                  <a:srgbClr val="99CCFF"/>
                </a:solidFill>
                <a:effectLst>
                  <a:outerShdw blurRad="38100" dist="38100" dir="2700000" algn="tl">
                    <a:srgbClr val="000000"/>
                  </a:outerShdw>
                </a:effectLst>
                <a:latin typeface="GoudyOlSt BT" pitchFamily="18" charset="0"/>
                <a:cs typeface="Times New Roman" pitchFamily="18" charset="0"/>
              </a:rPr>
              <a:t>SISTEMA </a:t>
            </a:r>
            <a:r>
              <a:rPr lang="es-ES_tradnl" sz="4800" b="1" dirty="0">
                <a:solidFill>
                  <a:srgbClr val="99CCFF"/>
                </a:solidFill>
                <a:effectLst>
                  <a:outerShdw blurRad="38100" dist="38100" dir="2700000" algn="tl">
                    <a:srgbClr val="000000"/>
                  </a:outerShdw>
                </a:effectLst>
                <a:latin typeface="GoudyOlSt BT" pitchFamily="18" charset="0"/>
                <a:cs typeface="Times New Roman" pitchFamily="18" charset="0"/>
              </a:rPr>
              <a:t>DE</a:t>
            </a:r>
            <a:r>
              <a:rPr lang="es-ES" sz="4800" b="1" dirty="0">
                <a:solidFill>
                  <a:srgbClr val="99CCFF"/>
                </a:solidFill>
                <a:effectLst>
                  <a:outerShdw blurRad="38100" dist="38100" dir="2700000" algn="tl">
                    <a:srgbClr val="000000"/>
                  </a:outerShdw>
                </a:effectLst>
                <a:latin typeface="GoudyOlSt BT" pitchFamily="18" charset="0"/>
                <a:cs typeface="Times New Roman" pitchFamily="18" charset="0"/>
              </a:rPr>
              <a:t> SALUD </a:t>
            </a:r>
          </a:p>
        </p:txBody>
      </p:sp>
      <p:sp>
        <p:nvSpPr>
          <p:cNvPr id="11267" name="Rectangle 6"/>
          <p:cNvSpPr>
            <a:spLocks noChangeArrowheads="1"/>
          </p:cNvSpPr>
          <p:nvPr/>
        </p:nvSpPr>
        <p:spPr bwMode="auto">
          <a:xfrm>
            <a:off x="457200" y="806450"/>
            <a:ext cx="8382000" cy="641350"/>
          </a:xfrm>
          <a:prstGeom prst="rect">
            <a:avLst/>
          </a:prstGeom>
          <a:noFill/>
          <a:ln w="9525">
            <a:noFill/>
            <a:miter lim="800000"/>
            <a:headEnd/>
            <a:tailEnd/>
          </a:ln>
        </p:spPr>
        <p:txBody>
          <a:bodyPr>
            <a:spAutoFit/>
          </a:bodyPr>
          <a:lstStyle/>
          <a:p>
            <a:pPr algn="ctr"/>
            <a:r>
              <a:rPr lang="es-ES_tradnl" sz="3600" b="1" dirty="0">
                <a:solidFill>
                  <a:schemeClr val="bg1"/>
                </a:solidFill>
                <a:latin typeface="Helvetica-Narrow" pitchFamily="2" charset="0"/>
                <a:cs typeface="Times New Roman" pitchFamily="18" charset="0"/>
              </a:rPr>
              <a:t>“</a:t>
            </a:r>
            <a:r>
              <a:rPr lang="es-ES" sz="3600" b="1" dirty="0">
                <a:solidFill>
                  <a:schemeClr val="bg1"/>
                </a:solidFill>
                <a:latin typeface="Helvetica-Narrow" pitchFamily="2" charset="0"/>
                <a:cs typeface="Times New Roman" pitchFamily="18" charset="0"/>
              </a:rPr>
              <a:t>AUGE DE LA COMUNIDAD TERAP</a:t>
            </a:r>
            <a:r>
              <a:rPr lang="es-ES_tradnl" sz="3600" b="1" dirty="0">
                <a:solidFill>
                  <a:schemeClr val="bg1"/>
                </a:solidFill>
                <a:latin typeface="Helvetica-Narrow" pitchFamily="2" charset="0"/>
                <a:cs typeface="Times New Roman" pitchFamily="18" charset="0"/>
              </a:rPr>
              <a:t>É</a:t>
            </a:r>
            <a:r>
              <a:rPr lang="es-ES" sz="3600" b="1" dirty="0">
                <a:solidFill>
                  <a:schemeClr val="bg1"/>
                </a:solidFill>
                <a:latin typeface="Helvetica-Narrow" pitchFamily="2" charset="0"/>
                <a:cs typeface="Times New Roman" pitchFamily="18" charset="0"/>
              </a:rPr>
              <a:t>UTICA</a:t>
            </a:r>
            <a:r>
              <a:rPr lang="es-ES_tradnl" sz="3600" b="1" dirty="0">
                <a:solidFill>
                  <a:schemeClr val="bg1"/>
                </a:solidFill>
                <a:latin typeface="Helvetica-Narrow" pitchFamily="2" charset="0"/>
                <a:cs typeface="Times New Roman" pitchFamily="18" charset="0"/>
              </a:rPr>
              <a:t>”</a:t>
            </a:r>
            <a:endParaRPr lang="es-ES" sz="3600" b="1" dirty="0">
              <a:solidFill>
                <a:schemeClr val="bg1"/>
              </a:solidFill>
              <a:latin typeface="Helvetica-Narrow" pitchFamily="2" charset="0"/>
              <a:cs typeface="Times New Roman" pitchFamily="18" charset="0"/>
            </a:endParaRPr>
          </a:p>
        </p:txBody>
      </p:sp>
      <p:sp>
        <p:nvSpPr>
          <p:cNvPr id="11268" name="Rectangle 7"/>
          <p:cNvSpPr>
            <a:spLocks noChangeArrowheads="1"/>
          </p:cNvSpPr>
          <p:nvPr/>
        </p:nvSpPr>
        <p:spPr bwMode="auto">
          <a:xfrm>
            <a:off x="76200" y="1000108"/>
            <a:ext cx="5867400" cy="978729"/>
          </a:xfrm>
          <a:prstGeom prst="rect">
            <a:avLst/>
          </a:prstGeom>
          <a:noFill/>
          <a:ln w="9525">
            <a:noFill/>
            <a:miter lim="800000"/>
            <a:headEnd/>
            <a:tailEnd/>
          </a:ln>
        </p:spPr>
        <p:txBody>
          <a:bodyPr wrap="square">
            <a:spAutoFit/>
          </a:bodyPr>
          <a:lstStyle/>
          <a:p>
            <a:pPr>
              <a:lnSpc>
                <a:spcPct val="90000"/>
              </a:lnSpc>
            </a:pPr>
            <a:r>
              <a:rPr lang="es-ES" sz="3200" b="1" dirty="0">
                <a:solidFill>
                  <a:srgbClr val="FFCC99"/>
                </a:solidFill>
                <a:latin typeface="Helvetica-Narrow" pitchFamily="2" charset="0"/>
                <a:cs typeface="Times New Roman" pitchFamily="18" charset="0"/>
              </a:rPr>
              <a:t> </a:t>
            </a:r>
            <a:r>
              <a:rPr lang="es-ES" sz="3200" b="1" dirty="0">
                <a:solidFill>
                  <a:schemeClr val="accent3"/>
                </a:solidFill>
                <a:latin typeface="Helvetica-Narrow" pitchFamily="2" charset="0"/>
                <a:cs typeface="Times New Roman" pitchFamily="18" charset="0"/>
              </a:rPr>
              <a:t>EQUIPOS TERAP</a:t>
            </a:r>
            <a:r>
              <a:rPr lang="es-ES_tradnl" sz="3200" b="1" dirty="0">
                <a:solidFill>
                  <a:schemeClr val="accent3"/>
                </a:solidFill>
                <a:latin typeface="Helvetica-Narrow" pitchFamily="2" charset="0"/>
                <a:cs typeface="Times New Roman" pitchFamily="18" charset="0"/>
              </a:rPr>
              <a:t>É</a:t>
            </a:r>
            <a:r>
              <a:rPr lang="es-ES" sz="3200" b="1" dirty="0">
                <a:solidFill>
                  <a:schemeClr val="accent3"/>
                </a:solidFill>
                <a:latin typeface="Helvetica-Narrow" pitchFamily="2" charset="0"/>
                <a:cs typeface="Times New Roman" pitchFamily="18" charset="0"/>
              </a:rPr>
              <a:t>UTICOS MIXTOS</a:t>
            </a:r>
          </a:p>
        </p:txBody>
      </p:sp>
      <p:sp>
        <p:nvSpPr>
          <p:cNvPr id="11269" name="Rectangle 12"/>
          <p:cNvSpPr>
            <a:spLocks noChangeArrowheads="1"/>
          </p:cNvSpPr>
          <p:nvPr/>
        </p:nvSpPr>
        <p:spPr bwMode="auto">
          <a:xfrm>
            <a:off x="152400" y="1981200"/>
            <a:ext cx="5791200" cy="1963614"/>
          </a:xfrm>
          <a:prstGeom prst="rect">
            <a:avLst/>
          </a:prstGeom>
          <a:noFill/>
          <a:ln w="9525">
            <a:noFill/>
            <a:miter lim="800000"/>
            <a:headEnd/>
            <a:tailEnd/>
          </a:ln>
        </p:spPr>
        <p:txBody>
          <a:bodyPr>
            <a:spAutoFit/>
          </a:bodyPr>
          <a:lstStyle/>
          <a:p>
            <a:pPr>
              <a:lnSpc>
                <a:spcPct val="95000"/>
              </a:lnSpc>
              <a:spcBef>
                <a:spcPct val="50000"/>
              </a:spcBef>
            </a:pPr>
            <a:r>
              <a:rPr lang="es-ES" sz="3200" b="1" dirty="0">
                <a:solidFill>
                  <a:schemeClr val="accent3"/>
                </a:solidFill>
                <a:latin typeface="Helvetica-Narrow" pitchFamily="2" charset="0"/>
                <a:cs typeface="Times New Roman" pitchFamily="18" charset="0"/>
              </a:rPr>
              <a:t>LAS </a:t>
            </a:r>
            <a:r>
              <a:rPr lang="es-ES" sz="3200" b="1" dirty="0" err="1">
                <a:solidFill>
                  <a:schemeClr val="accent3"/>
                </a:solidFill>
                <a:latin typeface="Helvetica-Narrow" pitchFamily="2" charset="0"/>
                <a:cs typeface="Times New Roman" pitchFamily="18" charset="0"/>
              </a:rPr>
              <a:t>O.N.Gs</a:t>
            </a:r>
            <a:r>
              <a:rPr lang="es-ES" sz="3200" b="1" dirty="0">
                <a:solidFill>
                  <a:schemeClr val="accent3"/>
                </a:solidFill>
                <a:latin typeface="Helvetica-Narrow" pitchFamily="2" charset="0"/>
                <a:cs typeface="Times New Roman" pitchFamily="18" charset="0"/>
              </a:rPr>
              <a:t>. COMO COLCH</a:t>
            </a:r>
            <a:r>
              <a:rPr lang="es-ES_tradnl" sz="3200" b="1" dirty="0">
                <a:solidFill>
                  <a:schemeClr val="accent3"/>
                </a:solidFill>
                <a:latin typeface="Helvetica-Narrow" pitchFamily="2" charset="0"/>
                <a:cs typeface="Times New Roman" pitchFamily="18" charset="0"/>
              </a:rPr>
              <a:t>Ó</a:t>
            </a:r>
            <a:r>
              <a:rPr lang="es-ES" sz="3200" b="1" dirty="0">
                <a:solidFill>
                  <a:schemeClr val="accent3"/>
                </a:solidFill>
                <a:latin typeface="Helvetica-Narrow" pitchFamily="2" charset="0"/>
                <a:cs typeface="Times New Roman" pitchFamily="18" charset="0"/>
              </a:rPr>
              <a:t>N AMORTIGUADOR ENTRE LA SOCIEDAD Y EL ESTADO</a:t>
            </a:r>
            <a:r>
              <a:rPr lang="es-ES_tradnl" sz="3200" b="1" dirty="0">
                <a:solidFill>
                  <a:schemeClr val="accent3"/>
                </a:solidFill>
                <a:latin typeface="Helvetica-Narrow" pitchFamily="2" charset="0"/>
                <a:cs typeface="Times New Roman" pitchFamily="18" charset="0"/>
              </a:rPr>
              <a:t> </a:t>
            </a:r>
            <a:endParaRPr lang="es-ES" sz="3000" b="1" dirty="0">
              <a:solidFill>
                <a:schemeClr val="accent3"/>
              </a:solidFill>
              <a:latin typeface="Helvetica-Narrow" pitchFamily="2" charset="0"/>
              <a:cs typeface="Times New Roman" pitchFamily="18" charset="0"/>
            </a:endParaRPr>
          </a:p>
        </p:txBody>
      </p:sp>
      <p:sp>
        <p:nvSpPr>
          <p:cNvPr id="18446" name="Rectangle 14"/>
          <p:cNvSpPr>
            <a:spLocks noChangeArrowheads="1"/>
          </p:cNvSpPr>
          <p:nvPr/>
        </p:nvSpPr>
        <p:spPr bwMode="auto">
          <a:xfrm>
            <a:off x="5943600" y="1628800"/>
            <a:ext cx="3200400" cy="4290405"/>
          </a:xfrm>
          <a:prstGeom prst="rect">
            <a:avLst/>
          </a:prstGeom>
          <a:noFill/>
          <a:ln w="9525">
            <a:noFill/>
            <a:miter lim="800000"/>
            <a:headEnd/>
            <a:tailEnd/>
          </a:ln>
          <a:effectLst/>
        </p:spPr>
        <p:txBody>
          <a:bodyPr>
            <a:spAutoFit/>
          </a:bodyPr>
          <a:lstStyle/>
          <a:p>
            <a:pPr algn="r">
              <a:lnSpc>
                <a:spcPct val="110000"/>
              </a:lnSpc>
              <a:defRPr/>
            </a:pPr>
            <a:r>
              <a:rPr lang="es-ES" sz="3200" b="1" dirty="0">
                <a:solidFill>
                  <a:srgbClr val="CC3300"/>
                </a:solidFill>
                <a:effectLst>
                  <a:outerShdw blurRad="38100" dist="38100" dir="2700000" algn="tl">
                    <a:srgbClr val="000000"/>
                  </a:outerShdw>
                </a:effectLst>
                <a:latin typeface="GoudyOlSt BT" pitchFamily="18" charset="0"/>
                <a:cs typeface="Times New Roman" pitchFamily="18" charset="0"/>
              </a:rPr>
              <a:t>PLAN M</a:t>
            </a:r>
            <a:r>
              <a:rPr lang="es-ES_tradnl" sz="3200" b="1" dirty="0">
                <a:solidFill>
                  <a:srgbClr val="CC3300"/>
                </a:solidFill>
                <a:effectLst>
                  <a:outerShdw blurRad="38100" dist="38100" dir="2700000" algn="tl">
                    <a:srgbClr val="000000"/>
                  </a:outerShdw>
                </a:effectLst>
                <a:latin typeface="GoudyOlSt BT" pitchFamily="18" charset="0"/>
                <a:cs typeface="Times New Roman" pitchFamily="18" charset="0"/>
              </a:rPr>
              <a:t>É</a:t>
            </a:r>
            <a:r>
              <a:rPr lang="es-ES" sz="3200" b="1" dirty="0">
                <a:solidFill>
                  <a:srgbClr val="CC3300"/>
                </a:solidFill>
                <a:effectLst>
                  <a:outerShdw blurRad="38100" dist="38100" dir="2700000" algn="tl">
                    <a:srgbClr val="000000"/>
                  </a:outerShdw>
                </a:effectLst>
                <a:latin typeface="GoudyOlSt BT" pitchFamily="18" charset="0"/>
                <a:cs typeface="Times New Roman" pitchFamily="18" charset="0"/>
              </a:rPr>
              <a:t>DICO </a:t>
            </a:r>
            <a:endParaRPr lang="es-ES_tradnl" sz="3200" b="1" dirty="0">
              <a:solidFill>
                <a:srgbClr val="CC3300"/>
              </a:solidFill>
              <a:effectLst>
                <a:outerShdw blurRad="38100" dist="38100" dir="2700000" algn="tl">
                  <a:srgbClr val="000000"/>
                </a:outerShdw>
              </a:effectLst>
              <a:latin typeface="GoudyOlSt BT" pitchFamily="18" charset="0"/>
              <a:cs typeface="Times New Roman" pitchFamily="18" charset="0"/>
            </a:endParaRPr>
          </a:p>
          <a:p>
            <a:pPr algn="r">
              <a:lnSpc>
                <a:spcPct val="110000"/>
              </a:lnSpc>
              <a:defRPr/>
            </a:pPr>
            <a:r>
              <a:rPr lang="es-ES" sz="3200" b="1" dirty="0">
                <a:solidFill>
                  <a:srgbClr val="CC3300"/>
                </a:solidFill>
                <a:effectLst>
                  <a:outerShdw blurRad="38100" dist="38100" dir="2700000" algn="tl">
                    <a:srgbClr val="000000"/>
                  </a:outerShdw>
                </a:effectLst>
                <a:latin typeface="GoudyOlSt BT" pitchFamily="18" charset="0"/>
                <a:cs typeface="Times New Roman" pitchFamily="18" charset="0"/>
              </a:rPr>
              <a:t>OBLIGATORIO</a:t>
            </a:r>
            <a:r>
              <a:rPr lang="es-ES" sz="3200" b="1" dirty="0">
                <a:solidFill>
                  <a:srgbClr val="003366"/>
                </a:solidFill>
                <a:latin typeface="GoudyOlSt BT" pitchFamily="18" charset="0"/>
                <a:cs typeface="Times New Roman" pitchFamily="18" charset="0"/>
              </a:rPr>
              <a:t> </a:t>
            </a:r>
            <a:endParaRPr lang="es-ES_tradnl" sz="3200" b="1" dirty="0">
              <a:solidFill>
                <a:srgbClr val="003366"/>
              </a:solidFill>
              <a:latin typeface="GoudyOlSt BT" pitchFamily="18" charset="0"/>
              <a:cs typeface="Times New Roman" pitchFamily="18" charset="0"/>
            </a:endParaRPr>
          </a:p>
          <a:p>
            <a:pPr>
              <a:lnSpc>
                <a:spcPct val="110000"/>
              </a:lnSpc>
              <a:defRPr/>
            </a:pPr>
            <a:r>
              <a:rPr lang="es-ES" sz="2400" b="1" dirty="0">
                <a:solidFill>
                  <a:schemeClr val="accent1">
                    <a:lumMod val="75000"/>
                  </a:schemeClr>
                </a:solidFill>
                <a:latin typeface="GoudyOlSt BT" pitchFamily="18" charset="0"/>
                <a:cs typeface="Times New Roman" pitchFamily="18" charset="0"/>
              </a:rPr>
              <a:t>(Cobertura de </a:t>
            </a:r>
            <a:endParaRPr lang="es-ES_tradnl" sz="2400" b="1" dirty="0">
              <a:solidFill>
                <a:schemeClr val="accent1">
                  <a:lumMod val="75000"/>
                </a:schemeClr>
              </a:solidFill>
              <a:latin typeface="GoudyOlSt BT" pitchFamily="18" charset="0"/>
              <a:cs typeface="Times New Roman" pitchFamily="18" charset="0"/>
            </a:endParaRPr>
          </a:p>
          <a:p>
            <a:pPr>
              <a:lnSpc>
                <a:spcPct val="110000"/>
              </a:lnSpc>
              <a:defRPr/>
            </a:pPr>
            <a:r>
              <a:rPr lang="es-ES" sz="2400" b="1" dirty="0">
                <a:solidFill>
                  <a:schemeClr val="accent1">
                    <a:lumMod val="75000"/>
                  </a:schemeClr>
                </a:solidFill>
                <a:latin typeface="GoudyOlSt BT" pitchFamily="18" charset="0"/>
                <a:cs typeface="Times New Roman" pitchFamily="18" charset="0"/>
              </a:rPr>
              <a:t>Obras Sociales </a:t>
            </a:r>
            <a:endParaRPr lang="es-ES_tradnl" sz="2400" b="1" dirty="0">
              <a:solidFill>
                <a:schemeClr val="accent1">
                  <a:lumMod val="75000"/>
                </a:schemeClr>
              </a:solidFill>
              <a:latin typeface="GoudyOlSt BT" pitchFamily="18" charset="0"/>
              <a:cs typeface="Times New Roman" pitchFamily="18" charset="0"/>
            </a:endParaRPr>
          </a:p>
          <a:p>
            <a:pPr>
              <a:lnSpc>
                <a:spcPct val="110000"/>
              </a:lnSpc>
              <a:defRPr/>
            </a:pPr>
            <a:r>
              <a:rPr lang="es-ES" sz="2400" b="1" dirty="0">
                <a:solidFill>
                  <a:schemeClr val="accent1">
                    <a:lumMod val="75000"/>
                  </a:schemeClr>
                </a:solidFill>
                <a:latin typeface="GoudyOlSt BT" pitchFamily="18" charset="0"/>
                <a:cs typeface="Times New Roman" pitchFamily="18" charset="0"/>
              </a:rPr>
              <a:t>y prepagas en </a:t>
            </a:r>
            <a:r>
              <a:rPr lang="es-ES" sz="2400" b="1" dirty="0" smtClean="0">
                <a:solidFill>
                  <a:schemeClr val="accent1">
                    <a:lumMod val="75000"/>
                  </a:schemeClr>
                </a:solidFill>
                <a:latin typeface="GoudyOlSt BT" pitchFamily="18" charset="0"/>
                <a:cs typeface="Times New Roman" pitchFamily="18" charset="0"/>
              </a:rPr>
              <a:t>tratamientos </a:t>
            </a:r>
            <a:endParaRPr lang="es-ES_tradnl" sz="2400" b="1" dirty="0">
              <a:solidFill>
                <a:schemeClr val="accent1">
                  <a:lumMod val="75000"/>
                </a:schemeClr>
              </a:solidFill>
              <a:latin typeface="GoudyOlSt BT" pitchFamily="18" charset="0"/>
              <a:cs typeface="Times New Roman" pitchFamily="18" charset="0"/>
            </a:endParaRPr>
          </a:p>
          <a:p>
            <a:pPr>
              <a:lnSpc>
                <a:spcPct val="110000"/>
              </a:lnSpc>
              <a:defRPr/>
            </a:pPr>
            <a:r>
              <a:rPr lang="es-ES" sz="2400" b="1" dirty="0" smtClean="0">
                <a:solidFill>
                  <a:schemeClr val="accent1">
                    <a:lumMod val="75000"/>
                  </a:schemeClr>
                </a:solidFill>
                <a:latin typeface="GoudyOlSt BT" pitchFamily="18" charset="0"/>
                <a:cs typeface="Times New Roman" pitchFamily="18" charset="0"/>
              </a:rPr>
              <a:t>de drogadicción </a:t>
            </a:r>
            <a:endParaRPr lang="es-ES_tradnl" sz="2400" b="1" dirty="0">
              <a:solidFill>
                <a:schemeClr val="accent1">
                  <a:lumMod val="75000"/>
                </a:schemeClr>
              </a:solidFill>
              <a:latin typeface="GoudyOlSt BT" pitchFamily="18" charset="0"/>
              <a:cs typeface="Times New Roman" pitchFamily="18" charset="0"/>
            </a:endParaRPr>
          </a:p>
          <a:p>
            <a:pPr>
              <a:lnSpc>
                <a:spcPct val="110000"/>
              </a:lnSpc>
              <a:defRPr/>
            </a:pPr>
            <a:r>
              <a:rPr lang="es-ES" sz="2400" b="1" dirty="0">
                <a:solidFill>
                  <a:schemeClr val="accent1">
                    <a:lumMod val="75000"/>
                  </a:schemeClr>
                </a:solidFill>
                <a:latin typeface="GoudyOlSt BT" pitchFamily="18" charset="0"/>
                <a:cs typeface="Times New Roman" pitchFamily="18" charset="0"/>
              </a:rPr>
              <a:t>y V.I.H.)</a:t>
            </a:r>
            <a:r>
              <a:rPr lang="es-ES" sz="2400" b="1" dirty="0">
                <a:solidFill>
                  <a:schemeClr val="accent1">
                    <a:lumMod val="75000"/>
                  </a:schemeClr>
                </a:solidFill>
                <a:latin typeface="GoudyOlSt BT" pitchFamily="18" charset="0"/>
              </a:rPr>
              <a:t> </a:t>
            </a:r>
            <a:r>
              <a:rPr lang="es-ES" sz="2400" b="1" dirty="0" smtClean="0">
                <a:solidFill>
                  <a:schemeClr val="accent1">
                    <a:lumMod val="75000"/>
                  </a:schemeClr>
                </a:solidFill>
                <a:latin typeface="GoudyOlSt BT" pitchFamily="18" charset="0"/>
              </a:rPr>
              <a:t>1995</a:t>
            </a:r>
          </a:p>
          <a:p>
            <a:pPr>
              <a:lnSpc>
                <a:spcPct val="110000"/>
              </a:lnSpc>
              <a:defRPr/>
            </a:pPr>
            <a:endParaRPr lang="es-ES" sz="2400" b="1" dirty="0" smtClean="0">
              <a:solidFill>
                <a:schemeClr val="accent1">
                  <a:lumMod val="75000"/>
                </a:schemeClr>
              </a:solidFill>
              <a:latin typeface="GoudyOlSt BT" pitchFamily="18" charset="0"/>
            </a:endParaRPr>
          </a:p>
          <a:p>
            <a:pPr algn="ctr">
              <a:lnSpc>
                <a:spcPct val="110000"/>
              </a:lnSpc>
              <a:defRPr/>
            </a:pPr>
            <a:r>
              <a:rPr lang="es-ES" sz="1600" b="1" dirty="0" smtClean="0">
                <a:solidFill>
                  <a:schemeClr val="accent1">
                    <a:lumMod val="75000"/>
                  </a:schemeClr>
                </a:solidFill>
                <a:latin typeface="GoudyOlSt BT" pitchFamily="18" charset="0"/>
              </a:rPr>
              <a:t>ADICCION = ENFERMEDAD</a:t>
            </a:r>
            <a:endParaRPr lang="es-ES" sz="1600" b="1" dirty="0">
              <a:solidFill>
                <a:schemeClr val="accent1">
                  <a:lumMod val="75000"/>
                </a:schemeClr>
              </a:solidFill>
              <a:latin typeface="GoudyOlSt BT" pitchFamily="18" charset="0"/>
            </a:endParaRPr>
          </a:p>
        </p:txBody>
      </p:sp>
      <p:sp>
        <p:nvSpPr>
          <p:cNvPr id="18447" name="Rectangle 15"/>
          <p:cNvSpPr>
            <a:spLocks noChangeArrowheads="1"/>
          </p:cNvSpPr>
          <p:nvPr/>
        </p:nvSpPr>
        <p:spPr bwMode="auto">
          <a:xfrm>
            <a:off x="304800" y="4041775"/>
            <a:ext cx="5486400" cy="2598738"/>
          </a:xfrm>
          <a:prstGeom prst="rect">
            <a:avLst/>
          </a:prstGeom>
          <a:gradFill rotWithShape="0">
            <a:gsLst>
              <a:gs pos="0">
                <a:schemeClr val="folHlink"/>
              </a:gs>
              <a:gs pos="100000">
                <a:schemeClr val="folHlink">
                  <a:gamma/>
                  <a:shade val="46275"/>
                  <a:invGamma/>
                </a:schemeClr>
              </a:gs>
            </a:gsLst>
            <a:lin ang="5400000" scaled="1"/>
          </a:gradFill>
          <a:ln w="38100">
            <a:noFill/>
            <a:miter lim="800000"/>
            <a:headEnd/>
            <a:tailEnd/>
          </a:ln>
          <a:effectLst/>
        </p:spPr>
        <p:txBody>
          <a:bodyPr wrap="none" anchor="ctr"/>
          <a:lstStyle/>
          <a:p>
            <a:pPr algn="ctr">
              <a:defRPr/>
            </a:pPr>
            <a:endParaRPr lang="es-AR"/>
          </a:p>
        </p:txBody>
      </p:sp>
      <p:pic>
        <p:nvPicPr>
          <p:cNvPr id="11272" name="Picture 16" descr="ley"/>
          <p:cNvPicPr>
            <a:picLocks noChangeAspect="1" noChangeArrowheads="1"/>
          </p:cNvPicPr>
          <p:nvPr/>
        </p:nvPicPr>
        <p:blipFill>
          <a:blip r:embed="rId2" cstate="print"/>
          <a:srcRect/>
          <a:stretch>
            <a:fillRect/>
          </a:stretch>
        </p:blipFill>
        <p:spPr bwMode="auto">
          <a:xfrm>
            <a:off x="179512" y="3861048"/>
            <a:ext cx="54864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899592" y="332656"/>
            <a:ext cx="7924800" cy="609600"/>
          </a:xfrm>
          <a:prstGeom prst="rect">
            <a:avLst/>
          </a:prstGeom>
          <a:noFill/>
          <a:ln w="9525">
            <a:noFill/>
            <a:miter lim="800000"/>
            <a:headEnd/>
            <a:tailEnd/>
          </a:ln>
          <a:effectLst/>
        </p:spPr>
        <p:txBody>
          <a:bodyPr anchor="ctr"/>
          <a:lstStyle/>
          <a:p>
            <a:pPr algn="ctr">
              <a:lnSpc>
                <a:spcPct val="75000"/>
              </a:lnSpc>
              <a:defRPr/>
            </a:pPr>
            <a:r>
              <a:rPr lang="es-ES" sz="4000" b="1" dirty="0">
                <a:solidFill>
                  <a:srgbClr val="99CCFF"/>
                </a:solidFill>
                <a:effectLst>
                  <a:outerShdw blurRad="38100" dist="38100" dir="2700000" algn="tl">
                    <a:srgbClr val="000000"/>
                  </a:outerShdw>
                </a:effectLst>
                <a:latin typeface="GoudyOlSt BT" pitchFamily="18" charset="0"/>
                <a:cs typeface="Times New Roman" pitchFamily="18" charset="0"/>
              </a:rPr>
              <a:t>SIGLO XXI … COMIENZO </a:t>
            </a:r>
          </a:p>
        </p:txBody>
      </p:sp>
      <p:sp>
        <p:nvSpPr>
          <p:cNvPr id="19462" name="Rectangle 6"/>
          <p:cNvSpPr>
            <a:spLocks noChangeArrowheads="1"/>
          </p:cNvSpPr>
          <p:nvPr/>
        </p:nvSpPr>
        <p:spPr bwMode="auto">
          <a:xfrm>
            <a:off x="1187624" y="980728"/>
            <a:ext cx="7467600" cy="2092881"/>
          </a:xfrm>
          <a:prstGeom prst="rect">
            <a:avLst/>
          </a:prstGeom>
          <a:noFill/>
          <a:ln w="9525">
            <a:noFill/>
            <a:miter lim="800000"/>
            <a:headEnd/>
            <a:tailEnd/>
          </a:ln>
          <a:effectLst/>
        </p:spPr>
        <p:txBody>
          <a:bodyPr>
            <a:spAutoFit/>
          </a:bodyPr>
          <a:lstStyle/>
          <a:p>
            <a:pPr algn="just">
              <a:defRPr/>
            </a:pPr>
            <a:r>
              <a:rPr lang="es-ES_tradnl" sz="3400" b="1" dirty="0">
                <a:solidFill>
                  <a:srgbClr val="FFCC99"/>
                </a:solidFill>
                <a:effectLst>
                  <a:outerShdw blurRad="38100" dist="38100" dir="2700000" algn="tl">
                    <a:srgbClr val="000000"/>
                  </a:outerShdw>
                </a:effectLst>
                <a:latin typeface="Helvetica-Narrow" pitchFamily="2" charset="0"/>
                <a:cs typeface="Times New Roman" pitchFamily="18" charset="0"/>
              </a:rPr>
              <a:t>D</a:t>
            </a:r>
            <a:r>
              <a:rPr lang="es-ES" sz="3400" b="1" dirty="0" err="1">
                <a:solidFill>
                  <a:srgbClr val="FFCC99"/>
                </a:solidFill>
                <a:effectLst>
                  <a:outerShdw blurRad="38100" dist="38100" dir="2700000" algn="tl">
                    <a:srgbClr val="000000"/>
                  </a:outerShdw>
                </a:effectLst>
                <a:latin typeface="Helvetica-Narrow" pitchFamily="2" charset="0"/>
                <a:cs typeface="Times New Roman" pitchFamily="18" charset="0"/>
              </a:rPr>
              <a:t>rogas</a:t>
            </a:r>
            <a:r>
              <a:rPr lang="es-ES" sz="3400" b="1" dirty="0">
                <a:solidFill>
                  <a:srgbClr val="FFCC99"/>
                </a:solidFill>
                <a:effectLst>
                  <a:outerShdw blurRad="38100" dist="38100" dir="2700000" algn="tl">
                    <a:srgbClr val="000000"/>
                  </a:outerShdw>
                </a:effectLst>
                <a:latin typeface="Helvetica-Narrow" pitchFamily="2" charset="0"/>
                <a:cs typeface="Times New Roman" pitchFamily="18" charset="0"/>
              </a:rPr>
              <a:t> m</a:t>
            </a:r>
            <a:r>
              <a:rPr lang="es-ES_tradnl" sz="3400" b="1" dirty="0">
                <a:solidFill>
                  <a:srgbClr val="FFCC99"/>
                </a:solidFill>
                <a:effectLst>
                  <a:outerShdw blurRad="38100" dist="38100" dir="2700000" algn="tl">
                    <a:srgbClr val="000000"/>
                  </a:outerShdw>
                </a:effectLst>
                <a:latin typeface="Helvetica-Narrow" pitchFamily="2" charset="0"/>
                <a:cs typeface="Times New Roman" pitchFamily="18" charset="0"/>
              </a:rPr>
              <a:t>á</a:t>
            </a:r>
            <a:r>
              <a:rPr lang="es-ES" sz="3400" b="1" dirty="0">
                <a:solidFill>
                  <a:srgbClr val="FFCC99"/>
                </a:solidFill>
                <a:effectLst>
                  <a:outerShdw blurRad="38100" dist="38100" dir="2700000" algn="tl">
                    <a:srgbClr val="000000"/>
                  </a:outerShdw>
                </a:effectLst>
                <a:latin typeface="Helvetica-Narrow" pitchFamily="2" charset="0"/>
                <a:cs typeface="Times New Roman" pitchFamily="18" charset="0"/>
              </a:rPr>
              <a:t>s </a:t>
            </a:r>
            <a:r>
              <a:rPr lang="es-ES" sz="3400" b="1" dirty="0" err="1">
                <a:solidFill>
                  <a:srgbClr val="FFCC99"/>
                </a:solidFill>
                <a:effectLst>
                  <a:outerShdw blurRad="38100" dist="38100" dir="2700000" algn="tl">
                    <a:srgbClr val="000000"/>
                  </a:outerShdw>
                </a:effectLst>
                <a:latin typeface="Helvetica-Narrow" pitchFamily="2" charset="0"/>
                <a:cs typeface="Times New Roman" pitchFamily="18" charset="0"/>
              </a:rPr>
              <a:t>uti</a:t>
            </a:r>
            <a:r>
              <a:rPr lang="es-ES_tradnl" sz="3400" b="1" dirty="0">
                <a:solidFill>
                  <a:srgbClr val="FFCC99"/>
                </a:solidFill>
                <a:effectLst>
                  <a:outerShdw blurRad="38100" dist="38100" dir="2700000" algn="tl">
                    <a:srgbClr val="000000"/>
                  </a:outerShdw>
                </a:effectLst>
                <a:latin typeface="Helvetica-Narrow" pitchFamily="2" charset="0"/>
                <a:cs typeface="Times New Roman" pitchFamily="18" charset="0"/>
              </a:rPr>
              <a:t>l</a:t>
            </a:r>
            <a:r>
              <a:rPr lang="es-ES" sz="3400" b="1" dirty="0">
                <a:solidFill>
                  <a:srgbClr val="FFCC99"/>
                </a:solidFill>
                <a:effectLst>
                  <a:outerShdw blurRad="38100" dist="38100" dir="2700000" algn="tl">
                    <a:srgbClr val="000000"/>
                  </a:outerShdw>
                </a:effectLst>
                <a:latin typeface="Helvetica-Narrow" pitchFamily="2" charset="0"/>
                <a:cs typeface="Times New Roman" pitchFamily="18" charset="0"/>
              </a:rPr>
              <a:t>izadas:</a:t>
            </a:r>
            <a:r>
              <a:rPr lang="es-ES" sz="3200" b="1" dirty="0">
                <a:solidFill>
                  <a:srgbClr val="FFFFFF"/>
                </a:solidFill>
                <a:latin typeface="Helvetica-Narrow" pitchFamily="2" charset="0"/>
                <a:cs typeface="Times New Roman" pitchFamily="18" charset="0"/>
              </a:rPr>
              <a:t> mezclas de </a:t>
            </a:r>
            <a:r>
              <a:rPr lang="es-ES" sz="3200" b="1" dirty="0" smtClean="0">
                <a:solidFill>
                  <a:schemeClr val="accent1">
                    <a:lumMod val="75000"/>
                  </a:schemeClr>
                </a:solidFill>
                <a:latin typeface="Helvetica-Narrow" pitchFamily="2" charset="0"/>
                <a:cs typeface="Times New Roman" pitchFamily="18" charset="0"/>
              </a:rPr>
              <a:t>cocaína</a:t>
            </a:r>
            <a:r>
              <a:rPr lang="es-ES_tradnl" sz="3200" b="1" dirty="0">
                <a:solidFill>
                  <a:schemeClr val="accent1">
                    <a:lumMod val="75000"/>
                  </a:schemeClr>
                </a:solidFill>
                <a:latin typeface="Helvetica-Narrow" pitchFamily="2" charset="0"/>
                <a:cs typeface="Times New Roman" pitchFamily="18" charset="0"/>
              </a:rPr>
              <a:t>, </a:t>
            </a:r>
            <a:r>
              <a:rPr lang="es-ES" sz="3200" b="1" dirty="0">
                <a:solidFill>
                  <a:schemeClr val="accent1">
                    <a:lumMod val="75000"/>
                  </a:schemeClr>
                </a:solidFill>
                <a:latin typeface="Helvetica-Narrow" pitchFamily="2" charset="0"/>
                <a:cs typeface="Times New Roman" pitchFamily="18" charset="0"/>
              </a:rPr>
              <a:t>éxtasis</a:t>
            </a:r>
            <a:r>
              <a:rPr lang="es-ES_tradnl" sz="3200" b="1" dirty="0">
                <a:solidFill>
                  <a:schemeClr val="accent1">
                    <a:lumMod val="75000"/>
                  </a:schemeClr>
                </a:solidFill>
                <a:latin typeface="Helvetica-Narrow" pitchFamily="2" charset="0"/>
                <a:cs typeface="Times New Roman" pitchFamily="18" charset="0"/>
              </a:rPr>
              <a:t>, </a:t>
            </a:r>
            <a:r>
              <a:rPr lang="es-ES" sz="3200" b="1" dirty="0" err="1" smtClean="0">
                <a:solidFill>
                  <a:schemeClr val="accent1">
                    <a:lumMod val="75000"/>
                  </a:schemeClr>
                </a:solidFill>
                <a:latin typeface="Helvetica-Narrow" pitchFamily="2" charset="0"/>
                <a:cs typeface="Times New Roman" pitchFamily="18" charset="0"/>
              </a:rPr>
              <a:t>paco</a:t>
            </a:r>
            <a:r>
              <a:rPr lang="es-ES_tradnl" sz="3200" b="1" dirty="0">
                <a:solidFill>
                  <a:schemeClr val="accent1">
                    <a:lumMod val="75000"/>
                  </a:schemeClr>
                </a:solidFill>
                <a:latin typeface="Helvetica-Narrow" pitchFamily="2" charset="0"/>
                <a:cs typeface="Times New Roman" pitchFamily="18" charset="0"/>
              </a:rPr>
              <a:t>, </a:t>
            </a:r>
            <a:r>
              <a:rPr lang="es-ES" sz="3200" b="1" dirty="0">
                <a:solidFill>
                  <a:schemeClr val="accent1">
                    <a:lumMod val="75000"/>
                  </a:schemeClr>
                </a:solidFill>
                <a:latin typeface="Helvetica-Narrow" pitchFamily="2" charset="0"/>
                <a:cs typeface="Times New Roman" pitchFamily="18" charset="0"/>
              </a:rPr>
              <a:t>marihuana </a:t>
            </a:r>
            <a:r>
              <a:rPr lang="es-ES" sz="3200" b="1" dirty="0" smtClean="0">
                <a:solidFill>
                  <a:schemeClr val="accent1">
                    <a:lumMod val="75000"/>
                  </a:schemeClr>
                </a:solidFill>
                <a:latin typeface="Helvetica-Narrow" pitchFamily="2" charset="0"/>
                <a:cs typeface="Times New Roman" pitchFamily="18" charset="0"/>
              </a:rPr>
              <a:t>(prácticamente </a:t>
            </a:r>
            <a:r>
              <a:rPr lang="es-ES" sz="3200" b="1" dirty="0">
                <a:solidFill>
                  <a:schemeClr val="accent1">
                    <a:lumMod val="75000"/>
                  </a:schemeClr>
                </a:solidFill>
                <a:latin typeface="Helvetica-Narrow" pitchFamily="2" charset="0"/>
                <a:cs typeface="Times New Roman" pitchFamily="18" charset="0"/>
              </a:rPr>
              <a:t>no se consideran </a:t>
            </a:r>
            <a:r>
              <a:rPr lang="es-ES" sz="3200" b="1" dirty="0" smtClean="0">
                <a:solidFill>
                  <a:schemeClr val="accent1">
                    <a:lumMod val="75000"/>
                  </a:schemeClr>
                </a:solidFill>
                <a:latin typeface="Helvetica-Narrow" pitchFamily="2" charset="0"/>
                <a:cs typeface="Times New Roman" pitchFamily="18" charset="0"/>
              </a:rPr>
              <a:t>sus </a:t>
            </a:r>
            <a:r>
              <a:rPr lang="es-ES" sz="3200" b="1" dirty="0">
                <a:solidFill>
                  <a:schemeClr val="accent1">
                    <a:lumMod val="75000"/>
                  </a:schemeClr>
                </a:solidFill>
                <a:latin typeface="Helvetica-Narrow" pitchFamily="2" charset="0"/>
                <a:cs typeface="Times New Roman" pitchFamily="18" charset="0"/>
              </a:rPr>
              <a:t>daños)</a:t>
            </a:r>
            <a:r>
              <a:rPr lang="es-ES_tradnl" sz="3200" b="1" dirty="0">
                <a:solidFill>
                  <a:schemeClr val="accent1">
                    <a:lumMod val="75000"/>
                  </a:schemeClr>
                </a:solidFill>
                <a:latin typeface="Helvetica-Narrow" pitchFamily="2" charset="0"/>
                <a:cs typeface="Times New Roman" pitchFamily="18" charset="0"/>
              </a:rPr>
              <a:t>.</a:t>
            </a:r>
            <a:r>
              <a:rPr lang="es-ES" sz="3200" b="1" dirty="0">
                <a:solidFill>
                  <a:schemeClr val="accent1">
                    <a:lumMod val="75000"/>
                  </a:schemeClr>
                </a:solidFill>
                <a:latin typeface="Helvetica-Narrow" pitchFamily="2" charset="0"/>
                <a:cs typeface="Times New Roman" pitchFamily="18" charset="0"/>
              </a:rPr>
              <a:t> </a:t>
            </a:r>
          </a:p>
        </p:txBody>
      </p:sp>
      <p:sp>
        <p:nvSpPr>
          <p:cNvPr id="12292" name="Rectangle 8"/>
          <p:cNvSpPr>
            <a:spLocks noChangeArrowheads="1"/>
          </p:cNvSpPr>
          <p:nvPr/>
        </p:nvSpPr>
        <p:spPr bwMode="auto">
          <a:xfrm>
            <a:off x="5105400" y="2744788"/>
            <a:ext cx="3810000" cy="3362325"/>
          </a:xfrm>
          <a:prstGeom prst="rect">
            <a:avLst/>
          </a:prstGeom>
          <a:gradFill rotWithShape="0">
            <a:gsLst>
              <a:gs pos="0">
                <a:srgbClr val="FFCC99"/>
              </a:gs>
              <a:gs pos="100000">
                <a:srgbClr val="FFFFFF"/>
              </a:gs>
            </a:gsLst>
            <a:lin ang="5400000" scaled="1"/>
          </a:gradFill>
          <a:ln w="9525">
            <a:noFill/>
            <a:miter lim="800000"/>
            <a:headEnd/>
            <a:tailEnd/>
          </a:ln>
        </p:spPr>
        <p:txBody>
          <a:bodyPr wrap="none" anchor="ctr"/>
          <a:lstStyle/>
          <a:p>
            <a:endParaRPr lang="es-AR"/>
          </a:p>
        </p:txBody>
      </p:sp>
      <p:pic>
        <p:nvPicPr>
          <p:cNvPr id="12293" name="Picture 9" descr="paco"/>
          <p:cNvPicPr>
            <a:picLocks noChangeAspect="1" noChangeArrowheads="1"/>
          </p:cNvPicPr>
          <p:nvPr/>
        </p:nvPicPr>
        <p:blipFill>
          <a:blip r:embed="rId2" cstate="print"/>
          <a:srcRect/>
          <a:stretch>
            <a:fillRect/>
          </a:stretch>
        </p:blipFill>
        <p:spPr bwMode="auto">
          <a:xfrm>
            <a:off x="4495800" y="2590800"/>
            <a:ext cx="4114800" cy="3276600"/>
          </a:xfrm>
          <a:prstGeom prst="rect">
            <a:avLst/>
          </a:prstGeom>
          <a:noFill/>
          <a:ln w="9525">
            <a:noFill/>
            <a:miter lim="800000"/>
            <a:headEnd/>
            <a:tailEnd/>
          </a:ln>
        </p:spPr>
      </p:pic>
      <p:sp>
        <p:nvSpPr>
          <p:cNvPr id="12294" name="Rectangle 10"/>
          <p:cNvSpPr>
            <a:spLocks noChangeArrowheads="1"/>
          </p:cNvSpPr>
          <p:nvPr/>
        </p:nvSpPr>
        <p:spPr bwMode="auto">
          <a:xfrm>
            <a:off x="4495800" y="2590800"/>
            <a:ext cx="4114800" cy="3276600"/>
          </a:xfrm>
          <a:prstGeom prst="rect">
            <a:avLst/>
          </a:prstGeom>
          <a:noFill/>
          <a:ln w="38100">
            <a:solidFill>
              <a:srgbClr val="FFCC99"/>
            </a:solidFill>
            <a:miter lim="800000"/>
            <a:headEnd/>
            <a:tailEnd/>
          </a:ln>
        </p:spPr>
        <p:txBody>
          <a:bodyPr wrap="none" anchor="ctr"/>
          <a:lstStyle/>
          <a:p>
            <a:endParaRPr lang="es-AR"/>
          </a:p>
        </p:txBody>
      </p:sp>
      <p:sp>
        <p:nvSpPr>
          <p:cNvPr id="12295" name="Rectangle 11"/>
          <p:cNvSpPr>
            <a:spLocks noChangeArrowheads="1"/>
          </p:cNvSpPr>
          <p:nvPr/>
        </p:nvSpPr>
        <p:spPr bwMode="auto">
          <a:xfrm>
            <a:off x="228600" y="3352800"/>
            <a:ext cx="4038600" cy="3276600"/>
          </a:xfrm>
          <a:prstGeom prst="rect">
            <a:avLst/>
          </a:prstGeom>
          <a:gradFill rotWithShape="0">
            <a:gsLst>
              <a:gs pos="0">
                <a:srgbClr val="FFCC99"/>
              </a:gs>
              <a:gs pos="100000">
                <a:srgbClr val="FFFFFF"/>
              </a:gs>
            </a:gsLst>
            <a:lin ang="5400000" scaled="1"/>
          </a:gradFill>
          <a:ln w="9525">
            <a:noFill/>
            <a:miter lim="800000"/>
            <a:headEnd/>
            <a:tailEnd/>
          </a:ln>
        </p:spPr>
        <p:txBody>
          <a:bodyPr wrap="none" anchor="ctr"/>
          <a:lstStyle/>
          <a:p>
            <a:endParaRPr lang="es-AR"/>
          </a:p>
        </p:txBody>
      </p:sp>
      <p:pic>
        <p:nvPicPr>
          <p:cNvPr id="12296" name="Picture 12" descr="rave"/>
          <p:cNvPicPr>
            <a:picLocks noChangeAspect="1" noChangeArrowheads="1"/>
          </p:cNvPicPr>
          <p:nvPr/>
        </p:nvPicPr>
        <p:blipFill>
          <a:blip r:embed="rId3" cstate="print"/>
          <a:srcRect/>
          <a:stretch>
            <a:fillRect/>
          </a:stretch>
        </p:blipFill>
        <p:spPr bwMode="auto">
          <a:xfrm>
            <a:off x="533400" y="3124200"/>
            <a:ext cx="4191000" cy="3217863"/>
          </a:xfrm>
          <a:prstGeom prst="rect">
            <a:avLst/>
          </a:prstGeom>
          <a:noFill/>
          <a:ln w="9525">
            <a:noFill/>
            <a:miter lim="800000"/>
            <a:headEnd/>
            <a:tailEnd/>
          </a:ln>
        </p:spPr>
      </p:pic>
      <p:sp>
        <p:nvSpPr>
          <p:cNvPr id="12297" name="Rectangle 13"/>
          <p:cNvSpPr>
            <a:spLocks noChangeArrowheads="1"/>
          </p:cNvSpPr>
          <p:nvPr/>
        </p:nvSpPr>
        <p:spPr bwMode="auto">
          <a:xfrm>
            <a:off x="533400" y="3124200"/>
            <a:ext cx="4191000" cy="3200400"/>
          </a:xfrm>
          <a:prstGeom prst="rect">
            <a:avLst/>
          </a:prstGeom>
          <a:noFill/>
          <a:ln w="38100">
            <a:solidFill>
              <a:srgbClr val="FFCC99"/>
            </a:solidFill>
            <a:miter lim="800000"/>
            <a:headEnd/>
            <a:tailEnd/>
          </a:ln>
        </p:spPr>
        <p:txBody>
          <a:bodyPr wrap="none" anchor="ctr"/>
          <a:lstStyle/>
          <a:p>
            <a:endParaRPr lang="es-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142844" y="0"/>
            <a:ext cx="9001156" cy="2474524"/>
          </a:xfrm>
          <a:prstGeom prst="rect">
            <a:avLst/>
          </a:prstGeom>
          <a:noFill/>
          <a:ln w="9525">
            <a:noFill/>
            <a:miter lim="800000"/>
            <a:headEnd/>
            <a:tailEnd/>
          </a:ln>
          <a:effectLst/>
        </p:spPr>
        <p:txBody>
          <a:bodyPr wrap="square">
            <a:spAutoFit/>
          </a:bodyPr>
          <a:lstStyle/>
          <a:p>
            <a:pPr algn="just">
              <a:lnSpc>
                <a:spcPct val="90000"/>
              </a:lnSpc>
              <a:defRPr/>
            </a:pPr>
            <a:r>
              <a:rPr lang="es-ES" sz="3600" b="1" dirty="0" smtClean="0">
                <a:solidFill>
                  <a:srgbClr val="99CCFF"/>
                </a:solidFill>
                <a:effectLst>
                  <a:outerShdw blurRad="38100" dist="38100" dir="2700000" algn="tl">
                    <a:srgbClr val="000000"/>
                  </a:outerShdw>
                </a:effectLst>
                <a:latin typeface="GoudyOlSt BT" pitchFamily="18" charset="0"/>
                <a:cs typeface="Times New Roman" pitchFamily="18" charset="0"/>
              </a:rPr>
              <a:t>  LA </a:t>
            </a:r>
            <a:r>
              <a:rPr lang="es-ES" sz="3600" b="1" dirty="0">
                <a:solidFill>
                  <a:srgbClr val="99CCFF"/>
                </a:solidFill>
                <a:effectLst>
                  <a:outerShdw blurRad="38100" dist="38100" dir="2700000" algn="tl">
                    <a:srgbClr val="000000"/>
                  </a:outerShdw>
                </a:effectLst>
                <a:latin typeface="GoudyOlSt BT" pitchFamily="18" charset="0"/>
                <a:cs typeface="Times New Roman" pitchFamily="18" charset="0"/>
              </a:rPr>
              <a:t>M</a:t>
            </a:r>
            <a:r>
              <a:rPr lang="es-ES_tradnl" sz="3600" b="1" dirty="0">
                <a:solidFill>
                  <a:srgbClr val="99CCFF"/>
                </a:solidFill>
                <a:effectLst>
                  <a:outerShdw blurRad="38100" dist="38100" dir="2700000" algn="tl">
                    <a:srgbClr val="000000"/>
                  </a:outerShdw>
                </a:effectLst>
                <a:latin typeface="GoudyOlSt BT" pitchFamily="18" charset="0"/>
                <a:cs typeface="Times New Roman" pitchFamily="18" charset="0"/>
              </a:rPr>
              <a:t>Á</a:t>
            </a:r>
            <a:r>
              <a:rPr lang="es-ES" sz="3600" b="1" dirty="0">
                <a:solidFill>
                  <a:srgbClr val="99CCFF"/>
                </a:solidFill>
                <a:effectLst>
                  <a:outerShdw blurRad="38100" dist="38100" dir="2700000" algn="tl">
                    <a:srgbClr val="000000"/>
                  </a:outerShdw>
                </a:effectLst>
                <a:latin typeface="GoudyOlSt BT" pitchFamily="18" charset="0"/>
                <a:cs typeface="Times New Roman" pitchFamily="18" charset="0"/>
              </a:rPr>
              <a:t>XIMA </a:t>
            </a:r>
            <a:r>
              <a:rPr lang="es-ES" sz="3600" b="1" dirty="0" smtClean="0">
                <a:solidFill>
                  <a:srgbClr val="99CCFF"/>
                </a:solidFill>
                <a:effectLst>
                  <a:outerShdw blurRad="38100" dist="38100" dir="2700000" algn="tl">
                    <a:srgbClr val="000000"/>
                  </a:outerShdw>
                </a:effectLst>
                <a:latin typeface="GoudyOlSt BT" pitchFamily="18" charset="0"/>
                <a:cs typeface="Times New Roman" pitchFamily="18" charset="0"/>
              </a:rPr>
              <a:t>DEL</a:t>
            </a:r>
          </a:p>
          <a:p>
            <a:pPr algn="just">
              <a:lnSpc>
                <a:spcPct val="90000"/>
              </a:lnSpc>
              <a:defRPr/>
            </a:pPr>
            <a:r>
              <a:rPr lang="es-ES" sz="3600" b="1" dirty="0" smtClean="0">
                <a:solidFill>
                  <a:srgbClr val="99CCFF"/>
                </a:solidFill>
                <a:effectLst>
                  <a:outerShdw blurRad="38100" dist="38100" dir="2700000" algn="tl">
                    <a:srgbClr val="000000"/>
                  </a:outerShdw>
                </a:effectLst>
                <a:latin typeface="GoudyOlSt BT" pitchFamily="18" charset="0"/>
                <a:cs typeface="Times New Roman" pitchFamily="18" charset="0"/>
              </a:rPr>
              <a:t>                  	POS</a:t>
            </a:r>
            <a:r>
              <a:rPr lang="es-ES_tradnl" sz="3600" b="1" dirty="0">
                <a:solidFill>
                  <a:srgbClr val="99CCFF"/>
                </a:solidFill>
                <a:effectLst>
                  <a:outerShdw blurRad="38100" dist="38100" dir="2700000" algn="tl">
                    <a:srgbClr val="000000"/>
                  </a:outerShdw>
                </a:effectLst>
                <a:latin typeface="GoudyOlSt BT" pitchFamily="18" charset="0"/>
                <a:cs typeface="Times New Roman" pitchFamily="18" charset="0"/>
              </a:rPr>
              <a:t>T</a:t>
            </a:r>
            <a:r>
              <a:rPr lang="es-ES" sz="3600" b="1" dirty="0">
                <a:solidFill>
                  <a:srgbClr val="99CCFF"/>
                </a:solidFill>
                <a:effectLst>
                  <a:outerShdw blurRad="38100" dist="38100" dir="2700000" algn="tl">
                    <a:srgbClr val="000000"/>
                  </a:outerShdw>
                </a:effectLst>
                <a:latin typeface="GoudyOlSt BT" pitchFamily="18" charset="0"/>
                <a:cs typeface="Times New Roman" pitchFamily="18" charset="0"/>
              </a:rPr>
              <a:t>MODERNISMO</a:t>
            </a:r>
            <a:r>
              <a:rPr lang="es-ES" sz="3600" b="1" dirty="0" smtClean="0">
                <a:solidFill>
                  <a:srgbClr val="99CCFF"/>
                </a:solidFill>
                <a:effectLst>
                  <a:outerShdw blurRad="38100" dist="38100" dir="2700000" algn="tl">
                    <a:srgbClr val="000000"/>
                  </a:outerShdw>
                </a:effectLst>
                <a:latin typeface="GoudyOlSt BT" pitchFamily="18" charset="0"/>
                <a:cs typeface="Times New Roman" pitchFamily="18" charset="0"/>
              </a:rPr>
              <a:t>,</a:t>
            </a:r>
          </a:p>
          <a:p>
            <a:pPr algn="just">
              <a:lnSpc>
                <a:spcPct val="90000"/>
              </a:lnSpc>
              <a:defRPr/>
            </a:pPr>
            <a:r>
              <a:rPr lang="es-ES" sz="3200" b="1" dirty="0" smtClean="0">
                <a:solidFill>
                  <a:schemeClr val="accent1">
                    <a:lumMod val="75000"/>
                  </a:schemeClr>
                </a:solidFill>
                <a:latin typeface="Helvetica-Narrow" pitchFamily="2" charset="0"/>
                <a:cs typeface="Times New Roman" pitchFamily="18" charset="0"/>
              </a:rPr>
              <a:t>centrada </a:t>
            </a:r>
            <a:r>
              <a:rPr lang="es-ES" sz="3200" b="1" dirty="0">
                <a:solidFill>
                  <a:schemeClr val="accent1">
                    <a:lumMod val="75000"/>
                  </a:schemeClr>
                </a:solidFill>
                <a:latin typeface="Helvetica-Narrow" pitchFamily="2" charset="0"/>
                <a:cs typeface="Times New Roman" pitchFamily="18" charset="0"/>
              </a:rPr>
              <a:t>en lo</a:t>
            </a:r>
            <a:r>
              <a:rPr lang="es-ES_tradnl" sz="3200" b="1" dirty="0">
                <a:solidFill>
                  <a:schemeClr val="accent1">
                    <a:lumMod val="75000"/>
                  </a:schemeClr>
                </a:solidFill>
                <a:latin typeface="Helvetica-Narrow" pitchFamily="2" charset="0"/>
                <a:cs typeface="Times New Roman" pitchFamily="18" charset="0"/>
              </a:rPr>
              <a:t> </a:t>
            </a:r>
            <a:r>
              <a:rPr lang="es-ES" sz="3200" b="1" dirty="0" smtClean="0">
                <a:solidFill>
                  <a:schemeClr val="accent1">
                    <a:lumMod val="75000"/>
                  </a:schemeClr>
                </a:solidFill>
                <a:latin typeface="Helvetica-Narrow" pitchFamily="2" charset="0"/>
                <a:cs typeface="Times New Roman" pitchFamily="18" charset="0"/>
              </a:rPr>
              <a:t>diferente</a:t>
            </a:r>
            <a:r>
              <a:rPr lang="es-ES" sz="3200" b="1" dirty="0">
                <a:solidFill>
                  <a:schemeClr val="accent1">
                    <a:lumMod val="75000"/>
                  </a:schemeClr>
                </a:solidFill>
                <a:latin typeface="Helvetica-Narrow" pitchFamily="2" charset="0"/>
                <a:cs typeface="Times New Roman" pitchFamily="18" charset="0"/>
              </a:rPr>
              <a:t>, se ha transformado en el </a:t>
            </a:r>
            <a:r>
              <a:rPr lang="es-ES" sz="3200" b="1" dirty="0" smtClean="0">
                <a:solidFill>
                  <a:schemeClr val="accent1">
                    <a:lumMod val="75000"/>
                  </a:schemeClr>
                </a:solidFill>
                <a:latin typeface="Helvetica-Narrow" pitchFamily="2" charset="0"/>
                <a:cs typeface="Times New Roman" pitchFamily="18" charset="0"/>
              </a:rPr>
              <a:t>actual</a:t>
            </a:r>
            <a:r>
              <a:rPr lang="es-ES_tradnl" sz="3200" b="1" dirty="0" smtClean="0">
                <a:solidFill>
                  <a:schemeClr val="accent1">
                    <a:lumMod val="75000"/>
                  </a:schemeClr>
                </a:solidFill>
                <a:latin typeface="Helvetica-Narrow" pitchFamily="2" charset="0"/>
                <a:cs typeface="Times New Roman" pitchFamily="18" charset="0"/>
              </a:rPr>
              <a:t> </a:t>
            </a:r>
            <a:r>
              <a:rPr lang="es-ES" sz="3200" b="1" dirty="0" smtClean="0">
                <a:solidFill>
                  <a:schemeClr val="accent1">
                    <a:lumMod val="75000"/>
                  </a:schemeClr>
                </a:solidFill>
                <a:latin typeface="Helvetica-Narrow" pitchFamily="2" charset="0"/>
                <a:cs typeface="Times New Roman" pitchFamily="18" charset="0"/>
              </a:rPr>
              <a:t>HIPERMODERNISMO </a:t>
            </a:r>
            <a:r>
              <a:rPr lang="es-ES" sz="3200" b="1" dirty="0">
                <a:solidFill>
                  <a:schemeClr val="accent1">
                    <a:lumMod val="75000"/>
                  </a:schemeClr>
                </a:solidFill>
                <a:latin typeface="Helvetica-Narrow" pitchFamily="2" charset="0"/>
                <a:cs typeface="Times New Roman" pitchFamily="18" charset="0"/>
              </a:rPr>
              <a:t>donde todo sirve y no sirve en el </a:t>
            </a:r>
            <a:r>
              <a:rPr lang="es-ES" sz="3200" b="1" dirty="0" smtClean="0">
                <a:solidFill>
                  <a:schemeClr val="accent1">
                    <a:lumMod val="75000"/>
                  </a:schemeClr>
                </a:solidFill>
                <a:latin typeface="Helvetica-Narrow" pitchFamily="2" charset="0"/>
                <a:cs typeface="Times New Roman" pitchFamily="18" charset="0"/>
              </a:rPr>
              <a:t>mismo </a:t>
            </a:r>
            <a:r>
              <a:rPr lang="es-ES" sz="3200" b="1" dirty="0">
                <a:solidFill>
                  <a:schemeClr val="accent1">
                    <a:lumMod val="75000"/>
                  </a:schemeClr>
                </a:solidFill>
                <a:latin typeface="Helvetica-Narrow" pitchFamily="2" charset="0"/>
                <a:cs typeface="Times New Roman" pitchFamily="18" charset="0"/>
              </a:rPr>
              <a:t>acto. </a:t>
            </a:r>
            <a:endParaRPr lang="es-ES_tradnl" sz="3200" b="1" dirty="0">
              <a:solidFill>
                <a:schemeClr val="accent1">
                  <a:lumMod val="75000"/>
                </a:schemeClr>
              </a:solidFill>
              <a:latin typeface="Helvetica-Narrow" pitchFamily="2" charset="0"/>
              <a:cs typeface="Times New Roman" pitchFamily="18" charset="0"/>
            </a:endParaRPr>
          </a:p>
        </p:txBody>
      </p:sp>
      <p:sp>
        <p:nvSpPr>
          <p:cNvPr id="21513" name="Rectangle 9"/>
          <p:cNvSpPr>
            <a:spLocks noChangeArrowheads="1"/>
          </p:cNvSpPr>
          <p:nvPr/>
        </p:nvSpPr>
        <p:spPr bwMode="auto">
          <a:xfrm>
            <a:off x="4495800" y="2471738"/>
            <a:ext cx="4495800" cy="4538662"/>
          </a:xfrm>
          <a:prstGeom prst="rect">
            <a:avLst/>
          </a:prstGeom>
          <a:noFill/>
          <a:ln w="9525">
            <a:noFill/>
            <a:miter lim="800000"/>
            <a:headEnd/>
            <a:tailEnd/>
          </a:ln>
          <a:effectLst/>
        </p:spPr>
        <p:txBody>
          <a:bodyPr>
            <a:spAutoFit/>
          </a:bodyPr>
          <a:lstStyle/>
          <a:p>
            <a:pPr algn="r">
              <a:lnSpc>
                <a:spcPct val="105000"/>
              </a:lnSpc>
              <a:buFontTx/>
              <a:buChar char="•"/>
              <a:defRPr/>
            </a:pP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ALTOS </a:t>
            </a:r>
            <a:r>
              <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rPr>
              <a:t>Í</a:t>
            </a: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NDICES DE ABANDONO </a:t>
            </a:r>
            <a:endPar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defRPr/>
            </a:pP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 Chicos de la calle) </a:t>
            </a:r>
            <a:endPar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buFontTx/>
              <a:buChar char="•"/>
              <a:defRPr/>
            </a:pPr>
            <a:r>
              <a:rPr lang="es-ES" sz="2800" b="1" dirty="0">
                <a:solidFill>
                  <a:srgbClr val="003399"/>
                </a:solidFill>
                <a:effectLst>
                  <a:outerShdw blurRad="38100" dist="38100" dir="2700000" algn="tl">
                    <a:srgbClr val="000000"/>
                  </a:outerShdw>
                </a:effectLst>
                <a:latin typeface="GoudyOlSt BT" pitchFamily="18" charset="0"/>
                <a:cs typeface="Times New Roman" pitchFamily="18" charset="0"/>
              </a:rPr>
              <a:t>M</a:t>
            </a:r>
            <a:r>
              <a:rPr lang="es-ES_tradnl" sz="2800" b="1" dirty="0">
                <a:solidFill>
                  <a:srgbClr val="003399"/>
                </a:solidFill>
                <a:effectLst>
                  <a:outerShdw blurRad="38100" dist="38100" dir="2700000" algn="tl">
                    <a:srgbClr val="000000"/>
                  </a:outerShdw>
                </a:effectLst>
                <a:latin typeface="GoudyOlSt BT" pitchFamily="18" charset="0"/>
                <a:cs typeface="Times New Roman" pitchFamily="18" charset="0"/>
              </a:rPr>
              <a:t>Ú</a:t>
            </a:r>
            <a:r>
              <a:rPr lang="es-ES" sz="2800" b="1" dirty="0">
                <a:solidFill>
                  <a:srgbClr val="003399"/>
                </a:solidFill>
                <a:effectLst>
                  <a:outerShdw blurRad="38100" dist="38100" dir="2700000" algn="tl">
                    <a:srgbClr val="000000"/>
                  </a:outerShdw>
                </a:effectLst>
                <a:latin typeface="GoudyOlSt BT" pitchFamily="18" charset="0"/>
                <a:cs typeface="Times New Roman" pitchFamily="18" charset="0"/>
              </a:rPr>
              <a:t>LTIPLES ESCENAS </a:t>
            </a:r>
            <a:endParaRPr lang="es-ES_tradnl" sz="2800" b="1" dirty="0">
              <a:solidFill>
                <a:srgbClr val="003399"/>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defRPr/>
            </a:pPr>
            <a:r>
              <a:rPr lang="es-ES" sz="2800" b="1" dirty="0">
                <a:solidFill>
                  <a:srgbClr val="003399"/>
                </a:solidFill>
                <a:effectLst>
                  <a:outerShdw blurRad="38100" dist="38100" dir="2700000" algn="tl">
                    <a:srgbClr val="000000"/>
                  </a:outerShdw>
                </a:effectLst>
                <a:latin typeface="GoudyOlSt BT" pitchFamily="18" charset="0"/>
                <a:cs typeface="Times New Roman" pitchFamily="18" charset="0"/>
              </a:rPr>
              <a:t>DE ACTING OUT  (principalmente en </a:t>
            </a:r>
            <a:endParaRPr lang="es-ES_tradnl" sz="2800" b="1" dirty="0">
              <a:solidFill>
                <a:srgbClr val="003399"/>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defRPr/>
            </a:pPr>
            <a:r>
              <a:rPr lang="es-ES" sz="2800" b="1" dirty="0">
                <a:solidFill>
                  <a:srgbClr val="003399"/>
                </a:solidFill>
                <a:effectLst>
                  <a:outerShdw blurRad="38100" dist="38100" dir="2700000" algn="tl">
                    <a:srgbClr val="000000"/>
                  </a:outerShdw>
                </a:effectLst>
                <a:latin typeface="GoudyOlSt BT" pitchFamily="18" charset="0"/>
                <a:cs typeface="Times New Roman" pitchFamily="18" charset="0"/>
              </a:rPr>
              <a:t>los</a:t>
            </a:r>
            <a:r>
              <a:rPr lang="es-ES_tradnl" sz="2800" b="1" dirty="0">
                <a:solidFill>
                  <a:srgbClr val="003399"/>
                </a:solidFill>
                <a:effectLst>
                  <a:outerShdw blurRad="38100" dist="38100" dir="2700000" algn="tl">
                    <a:srgbClr val="000000"/>
                  </a:outerShdw>
                </a:effectLst>
                <a:latin typeface="GoudyOlSt BT" pitchFamily="18" charset="0"/>
                <a:cs typeface="Times New Roman" pitchFamily="18" charset="0"/>
              </a:rPr>
              <a:t> </a:t>
            </a:r>
            <a:r>
              <a:rPr lang="es-ES" sz="2800" b="1" dirty="0">
                <a:solidFill>
                  <a:srgbClr val="003399"/>
                </a:solidFill>
                <a:effectLst>
                  <a:outerShdw blurRad="38100" dist="38100" dir="2700000" algn="tl">
                    <a:srgbClr val="000000"/>
                  </a:outerShdw>
                </a:effectLst>
                <a:latin typeface="GoudyOlSt BT" pitchFamily="18" charset="0"/>
                <a:cs typeface="Times New Roman" pitchFamily="18" charset="0"/>
              </a:rPr>
              <a:t>jóvenes)</a:t>
            </a: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 </a:t>
            </a:r>
            <a:endPar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buFontTx/>
              <a:buChar char="•"/>
              <a:defRPr/>
            </a:pP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PATOLOG</a:t>
            </a:r>
            <a:r>
              <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rPr>
              <a:t>Í</a:t>
            </a: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AS DUALES </a:t>
            </a:r>
            <a:endParaRPr lang="es-ES_tradnl" sz="2800" b="1" dirty="0">
              <a:solidFill>
                <a:srgbClr val="CC3300"/>
              </a:solidFill>
              <a:effectLst>
                <a:outerShdw blurRad="38100" dist="38100" dir="2700000" algn="tl">
                  <a:srgbClr val="000000"/>
                </a:outerShdw>
              </a:effectLst>
              <a:latin typeface="GoudyOlSt BT" pitchFamily="18" charset="0"/>
              <a:cs typeface="Times New Roman" pitchFamily="18" charset="0"/>
            </a:endParaRPr>
          </a:p>
          <a:p>
            <a:pPr algn="r">
              <a:lnSpc>
                <a:spcPct val="105000"/>
              </a:lnSpc>
              <a:defRPr/>
            </a:pPr>
            <a:r>
              <a:rPr lang="es-ES" sz="2800" b="1" dirty="0">
                <a:solidFill>
                  <a:srgbClr val="CC3300"/>
                </a:solidFill>
                <a:effectLst>
                  <a:outerShdw blurRad="38100" dist="38100" dir="2700000" algn="tl">
                    <a:srgbClr val="000000"/>
                  </a:outerShdw>
                </a:effectLst>
                <a:latin typeface="GoudyOlSt BT" pitchFamily="18" charset="0"/>
                <a:cs typeface="Times New Roman" pitchFamily="18" charset="0"/>
              </a:rPr>
              <a:t>(estallan las cabezas).</a:t>
            </a:r>
          </a:p>
          <a:p>
            <a:pPr>
              <a:lnSpc>
                <a:spcPct val="105000"/>
              </a:lnSpc>
              <a:defRPr/>
            </a:pPr>
            <a:endParaRPr lang="es-ES_tradnl" sz="2600" b="1" dirty="0">
              <a:solidFill>
                <a:srgbClr val="003366"/>
              </a:solidFill>
              <a:effectLst>
                <a:outerShdw blurRad="38100" dist="38100" dir="2700000" algn="tl">
                  <a:srgbClr val="000000"/>
                </a:outerShdw>
              </a:effectLst>
              <a:latin typeface="GoudyOlSt BT" pitchFamily="18" charset="0"/>
              <a:cs typeface="Times New Roman" pitchFamily="18" charset="0"/>
            </a:endParaRPr>
          </a:p>
        </p:txBody>
      </p:sp>
      <p:sp>
        <p:nvSpPr>
          <p:cNvPr id="14340" name="Rectangle 10"/>
          <p:cNvSpPr>
            <a:spLocks noChangeArrowheads="1"/>
          </p:cNvSpPr>
          <p:nvPr/>
        </p:nvSpPr>
        <p:spPr bwMode="auto">
          <a:xfrm>
            <a:off x="304800" y="3200400"/>
            <a:ext cx="4038600" cy="3095625"/>
          </a:xfrm>
          <a:prstGeom prst="rect">
            <a:avLst/>
          </a:prstGeom>
          <a:gradFill rotWithShape="0">
            <a:gsLst>
              <a:gs pos="0">
                <a:srgbClr val="FFCC99"/>
              </a:gs>
              <a:gs pos="100000">
                <a:srgbClr val="FFFFFF"/>
              </a:gs>
            </a:gsLst>
            <a:lin ang="5400000" scaled="1"/>
          </a:gradFill>
          <a:ln w="38100">
            <a:noFill/>
            <a:miter lim="800000"/>
            <a:headEnd/>
            <a:tailEnd/>
          </a:ln>
        </p:spPr>
        <p:txBody>
          <a:bodyPr wrap="none" anchor="ctr"/>
          <a:lstStyle/>
          <a:p>
            <a:endParaRPr lang="es-AR"/>
          </a:p>
        </p:txBody>
      </p:sp>
      <p:pic>
        <p:nvPicPr>
          <p:cNvPr id="14341" name="Picture 11" descr="nenes_calle"/>
          <p:cNvPicPr>
            <a:picLocks noChangeAspect="1" noChangeArrowheads="1"/>
          </p:cNvPicPr>
          <p:nvPr/>
        </p:nvPicPr>
        <p:blipFill>
          <a:blip r:embed="rId2" cstate="print"/>
          <a:srcRect/>
          <a:stretch>
            <a:fillRect/>
          </a:stretch>
        </p:blipFill>
        <p:spPr bwMode="auto">
          <a:xfrm>
            <a:off x="533400" y="2895600"/>
            <a:ext cx="4114800" cy="3124200"/>
          </a:xfrm>
          <a:prstGeom prst="rect">
            <a:avLst/>
          </a:prstGeom>
          <a:noFill/>
          <a:ln w="9525">
            <a:noFill/>
            <a:miter lim="800000"/>
            <a:headEnd/>
            <a:tailEnd/>
          </a:ln>
        </p:spPr>
      </p:pic>
      <p:sp>
        <p:nvSpPr>
          <p:cNvPr id="14342" name="Rectangle 12"/>
          <p:cNvSpPr>
            <a:spLocks noChangeArrowheads="1"/>
          </p:cNvSpPr>
          <p:nvPr/>
        </p:nvSpPr>
        <p:spPr bwMode="auto">
          <a:xfrm>
            <a:off x="533400" y="2895600"/>
            <a:ext cx="4114800" cy="3124200"/>
          </a:xfrm>
          <a:prstGeom prst="rect">
            <a:avLst/>
          </a:prstGeom>
          <a:noFill/>
          <a:ln w="38100">
            <a:solidFill>
              <a:srgbClr val="FFCC99"/>
            </a:solidFill>
            <a:miter lim="800000"/>
            <a:headEnd/>
            <a:tailEnd/>
          </a:ln>
        </p:spPr>
        <p:txBody>
          <a:bodyPr wrap="none" anchor="ctr"/>
          <a:lstStyle/>
          <a:p>
            <a:pPr algn="ctr"/>
            <a:endParaRPr lang="es-AR">
              <a:solidFill>
                <a:srgbClr val="FFCC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s-AR" sz="3600" dirty="0"/>
              <a:t>Analizar y Comprender el Contexto.</a:t>
            </a:r>
            <a:r>
              <a:rPr lang="es-AR" sz="3200" dirty="0"/>
              <a:t/>
            </a:r>
            <a:br>
              <a:rPr lang="es-AR" sz="3200" dirty="0"/>
            </a:br>
            <a:r>
              <a:rPr lang="es-AR" sz="2800" dirty="0"/>
              <a:t>La situación de las drogas en Argentina</a:t>
            </a:r>
          </a:p>
        </p:txBody>
      </p:sp>
      <p:sp>
        <p:nvSpPr>
          <p:cNvPr id="99332" name="Rectangle 4"/>
          <p:cNvSpPr>
            <a:spLocks noGrp="1" noChangeArrowheads="1"/>
          </p:cNvSpPr>
          <p:nvPr>
            <p:ph type="body" sz="half" idx="1"/>
          </p:nvPr>
        </p:nvSpPr>
        <p:spPr/>
        <p:txBody>
          <a:bodyPr/>
          <a:lstStyle/>
          <a:p>
            <a:pPr>
              <a:lnSpc>
                <a:spcPct val="80000"/>
              </a:lnSpc>
            </a:pPr>
            <a:r>
              <a:rPr lang="es-ES" sz="2300"/>
              <a:t>A partir del año 2002 la aparición del “PACO” como expresión de una sociedad con una fuerte impronta de exclusión social.  Podemos ver en los datos que las drogas que mas han crecido en los últimos años (inhalantes y paco) son sustancias vinculadas a la marginación y a la exclusión social</a:t>
            </a:r>
          </a:p>
          <a:p>
            <a:pPr>
              <a:lnSpc>
                <a:spcPct val="80000"/>
              </a:lnSpc>
              <a:buFont typeface="Wingdings" pitchFamily="2" charset="2"/>
              <a:buNone/>
            </a:pPr>
            <a:endParaRPr lang="es-AR" sz="2400"/>
          </a:p>
        </p:txBody>
      </p:sp>
      <p:pic>
        <p:nvPicPr>
          <p:cNvPr id="99334" name="Picture 6" descr="2001"/>
          <p:cNvPicPr>
            <a:picLocks noGrp="1" noChangeAspect="1" noChangeArrowheads="1"/>
          </p:cNvPicPr>
          <p:nvPr>
            <p:ph sz="half" idx="2"/>
          </p:nvPr>
        </p:nvPicPr>
        <p:blipFill>
          <a:blip r:embed="rId2" cstate="print"/>
          <a:srcRect/>
          <a:stretch>
            <a:fillRect/>
          </a:stretch>
        </p:blipFill>
        <p:spPr>
          <a:xfrm>
            <a:off x="5145088" y="2060575"/>
            <a:ext cx="3810000" cy="403225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s-AR" sz="3600" dirty="0"/>
              <a:t>Analizar y Comprender el Contexto.</a:t>
            </a:r>
            <a:r>
              <a:rPr lang="es-AR" sz="3200" dirty="0"/>
              <a:t/>
            </a:r>
            <a:br>
              <a:rPr lang="es-AR" sz="3200" dirty="0"/>
            </a:br>
            <a:r>
              <a:rPr lang="es-AR" sz="2800" dirty="0"/>
              <a:t>La Exclusión Social</a:t>
            </a:r>
          </a:p>
        </p:txBody>
      </p:sp>
      <p:sp>
        <p:nvSpPr>
          <p:cNvPr id="101379" name="Rectangle 3"/>
          <p:cNvSpPr>
            <a:spLocks noGrp="1" noChangeArrowheads="1"/>
          </p:cNvSpPr>
          <p:nvPr>
            <p:ph type="body" idx="1"/>
          </p:nvPr>
        </p:nvSpPr>
        <p:spPr/>
        <p:txBody>
          <a:bodyPr/>
          <a:lstStyle/>
          <a:p>
            <a:pPr>
              <a:lnSpc>
                <a:spcPct val="90000"/>
              </a:lnSpc>
            </a:pPr>
            <a:r>
              <a:rPr lang="es-UY" sz="2400" dirty="0"/>
              <a:t>La noción de exclusión va mas allá de la pobreza. Refiere a la perdida de poder y habilitación social, donde se les niega a algunos su condición de ciudadanos y ciudadanas.</a:t>
            </a:r>
          </a:p>
          <a:p>
            <a:pPr>
              <a:lnSpc>
                <a:spcPct val="90000"/>
              </a:lnSpc>
            </a:pPr>
            <a:r>
              <a:rPr lang="es-UY" sz="2400" dirty="0" smtClean="0"/>
              <a:t>Es </a:t>
            </a:r>
            <a:r>
              <a:rPr lang="es-UY" sz="2400" dirty="0"/>
              <a:t>una forma de no construcción solidaria que trastoca las relaciones de convivencia, es la perdida de la memoria, de la identidad y del disfrute de los derechos fundamentales</a:t>
            </a:r>
            <a:r>
              <a:rPr lang="es-UY" sz="2800" dirty="0"/>
              <a:t>.</a:t>
            </a:r>
          </a:p>
          <a:p>
            <a:pPr>
              <a:lnSpc>
                <a:spcPct val="90000"/>
              </a:lnSpc>
            </a:pPr>
            <a:endParaRPr lang="es-AR" sz="2800" dirty="0"/>
          </a:p>
        </p:txBody>
      </p:sp>
      <p:pic>
        <p:nvPicPr>
          <p:cNvPr id="21506" name="Picture 2" descr="http://www.arquitectoslatinos.com/wp-content/uploads/2008/11/1.bmp"/>
          <p:cNvPicPr>
            <a:picLocks noChangeAspect="1" noChangeArrowheads="1"/>
          </p:cNvPicPr>
          <p:nvPr/>
        </p:nvPicPr>
        <p:blipFill>
          <a:blip r:embed="rId2" cstate="print"/>
          <a:srcRect/>
          <a:stretch>
            <a:fillRect/>
          </a:stretch>
        </p:blipFill>
        <p:spPr bwMode="auto">
          <a:xfrm>
            <a:off x="5940152" y="4005064"/>
            <a:ext cx="2390601" cy="24942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Rectangle 11"/>
          <p:cNvSpPr>
            <a:spLocks noGrp="1" noChangeArrowheads="1"/>
          </p:cNvSpPr>
          <p:nvPr>
            <p:ph type="title"/>
          </p:nvPr>
        </p:nvSpPr>
        <p:spPr/>
        <p:txBody>
          <a:bodyPr>
            <a:normAutofit fontScale="90000"/>
          </a:bodyPr>
          <a:lstStyle/>
          <a:p>
            <a:r>
              <a:rPr lang="es-AR" sz="4000" dirty="0"/>
              <a:t>Las drogas como respuestas variadas a necesidades variadas</a:t>
            </a:r>
          </a:p>
        </p:txBody>
      </p:sp>
      <p:graphicFrame>
        <p:nvGraphicFramePr>
          <p:cNvPr id="2" name="1 Diagrama"/>
          <p:cNvGraphicFramePr/>
          <p:nvPr/>
        </p:nvGraphicFramePr>
        <p:xfrm>
          <a:off x="1476375" y="1844675"/>
          <a:ext cx="6840538" cy="476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algn="ctr"/>
            <a:r>
              <a:rPr lang="es-AR" sz="3200" dirty="0">
                <a:effectLst/>
              </a:rPr>
              <a:t>Analizar y Comprender el Contexto.</a:t>
            </a:r>
            <a:r>
              <a:rPr lang="es-AR" sz="2800" dirty="0">
                <a:effectLst/>
              </a:rPr>
              <a:t/>
            </a:r>
            <a:br>
              <a:rPr lang="es-AR" sz="2800" dirty="0">
                <a:effectLst/>
              </a:rPr>
            </a:br>
            <a:r>
              <a:rPr lang="es-AR" sz="2800" dirty="0">
                <a:effectLst/>
              </a:rPr>
              <a:t>Encuadres Preventivos / Asistenciales.</a:t>
            </a:r>
            <a:br>
              <a:rPr lang="es-AR" sz="2800" dirty="0">
                <a:effectLst/>
              </a:rPr>
            </a:br>
            <a:r>
              <a:rPr lang="es-AR" sz="2800" dirty="0">
                <a:effectLst/>
              </a:rPr>
              <a:t> Modelos de Intervención </a:t>
            </a:r>
          </a:p>
        </p:txBody>
      </p:sp>
      <p:sp>
        <p:nvSpPr>
          <p:cNvPr id="93187" name="Rectangle 3"/>
          <p:cNvSpPr>
            <a:spLocks noGrp="1" noChangeArrowheads="1"/>
          </p:cNvSpPr>
          <p:nvPr>
            <p:ph type="body" idx="1"/>
          </p:nvPr>
        </p:nvSpPr>
        <p:spPr/>
        <p:txBody>
          <a:bodyPr>
            <a:normAutofit fontScale="85000" lnSpcReduction="10000"/>
          </a:bodyPr>
          <a:lstStyle/>
          <a:p>
            <a:pPr lvl="1">
              <a:lnSpc>
                <a:spcPct val="90000"/>
              </a:lnSpc>
              <a:buFont typeface="Wingdings" pitchFamily="2" charset="2"/>
              <a:buNone/>
            </a:pPr>
            <a:endParaRPr lang="es-AR" dirty="0" smtClean="0"/>
          </a:p>
          <a:p>
            <a:pPr lvl="1">
              <a:lnSpc>
                <a:spcPct val="90000"/>
              </a:lnSpc>
              <a:buFont typeface="Wingdings" pitchFamily="2" charset="2"/>
              <a:buNone/>
            </a:pPr>
            <a:r>
              <a:rPr lang="es-AR" b="1" dirty="0" smtClean="0"/>
              <a:t>Modelo </a:t>
            </a:r>
            <a:r>
              <a:rPr lang="es-AR" b="1" dirty="0"/>
              <a:t>Ético </a:t>
            </a:r>
            <a:r>
              <a:rPr lang="es-AR" b="1" dirty="0" smtClean="0"/>
              <a:t>Jurídico (Principio del S. XX)</a:t>
            </a:r>
            <a:endParaRPr lang="es-AR" b="1" dirty="0"/>
          </a:p>
          <a:p>
            <a:pPr>
              <a:lnSpc>
                <a:spcPct val="90000"/>
              </a:lnSpc>
              <a:buFont typeface="Wingdings" pitchFamily="2" charset="2"/>
              <a:buNone/>
            </a:pPr>
            <a:r>
              <a:rPr lang="es-AR" dirty="0" smtClean="0"/>
              <a:t>Adicto/Delincuente: (El consumidor viola la ley)</a:t>
            </a:r>
          </a:p>
          <a:p>
            <a:pPr>
              <a:lnSpc>
                <a:spcPct val="90000"/>
              </a:lnSpc>
            </a:pPr>
            <a:r>
              <a:rPr lang="es-AR" dirty="0" smtClean="0"/>
              <a:t>El problema es la droga, la persona esta en un plano secundario. </a:t>
            </a:r>
          </a:p>
          <a:p>
            <a:pPr>
              <a:lnSpc>
                <a:spcPct val="90000"/>
              </a:lnSpc>
            </a:pPr>
            <a:r>
              <a:rPr lang="es-AR" dirty="0" smtClean="0"/>
              <a:t>Reconoce sustancias licitas e ilícitas.</a:t>
            </a:r>
          </a:p>
          <a:p>
            <a:pPr>
              <a:lnSpc>
                <a:spcPct val="90000"/>
              </a:lnSpc>
              <a:buFont typeface="Wingdings" pitchFamily="2" charset="2"/>
              <a:buNone/>
            </a:pPr>
            <a:endParaRPr lang="es-AR" dirty="0"/>
          </a:p>
          <a:p>
            <a:pPr lvl="1">
              <a:lnSpc>
                <a:spcPct val="90000"/>
              </a:lnSpc>
              <a:buFont typeface="Wingdings" pitchFamily="2" charset="2"/>
              <a:buNone/>
            </a:pPr>
            <a:r>
              <a:rPr lang="es-AR" b="1" dirty="0"/>
              <a:t>Modelo </a:t>
            </a:r>
            <a:r>
              <a:rPr lang="es-AR" b="1" dirty="0" smtClean="0"/>
              <a:t>Medico Sanitarista (</a:t>
            </a:r>
            <a:r>
              <a:rPr lang="es-AR" b="1" dirty="0" err="1" smtClean="0"/>
              <a:t>Decada</a:t>
            </a:r>
            <a:r>
              <a:rPr lang="es-AR" b="1" dirty="0" smtClean="0"/>
              <a:t> de los 40)</a:t>
            </a:r>
            <a:endParaRPr lang="es-AR" b="1" dirty="0"/>
          </a:p>
          <a:p>
            <a:pPr>
              <a:lnSpc>
                <a:spcPct val="90000"/>
              </a:lnSpc>
              <a:buFont typeface="Wingdings" pitchFamily="2" charset="2"/>
              <a:buNone/>
            </a:pPr>
            <a:r>
              <a:rPr lang="es-AR" dirty="0" smtClean="0"/>
              <a:t>Adicto/Enfermo</a:t>
            </a:r>
          </a:p>
          <a:p>
            <a:pPr>
              <a:lnSpc>
                <a:spcPct val="90000"/>
              </a:lnSpc>
            </a:pPr>
            <a:r>
              <a:rPr lang="es-AR" dirty="0" smtClean="0"/>
              <a:t>Agente = Sustancia / Huésped = Persona / Contexto =  lo torna vulnerable. </a:t>
            </a:r>
          </a:p>
          <a:p>
            <a:pPr>
              <a:lnSpc>
                <a:spcPct val="90000"/>
              </a:lnSpc>
            </a:pPr>
            <a:r>
              <a:rPr lang="es-AR" dirty="0" smtClean="0"/>
              <a:t>Prevención por el horror. </a:t>
            </a:r>
            <a:endParaRPr lang="es-A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AR" sz="2500" dirty="0" smtClean="0">
                <a:effectLst/>
              </a:rPr>
              <a:t>Analizar y Comprender el Contexto.</a:t>
            </a:r>
            <a:br>
              <a:rPr lang="es-AR" sz="2500" dirty="0" smtClean="0">
                <a:effectLst/>
              </a:rPr>
            </a:br>
            <a:r>
              <a:rPr lang="es-AR" sz="2500" dirty="0" smtClean="0">
                <a:effectLst/>
              </a:rPr>
              <a:t>Encuadres Preventivos / Asistenciales.</a:t>
            </a:r>
            <a:br>
              <a:rPr lang="es-AR" sz="2500" dirty="0" smtClean="0">
                <a:effectLst/>
              </a:rPr>
            </a:br>
            <a:r>
              <a:rPr lang="es-AR" sz="2500" dirty="0" smtClean="0">
                <a:effectLst/>
              </a:rPr>
              <a:t> Modelos de Intervención </a:t>
            </a:r>
            <a:endParaRPr lang="es-AR" sz="2500" dirty="0">
              <a:effectLst/>
            </a:endParaRPr>
          </a:p>
        </p:txBody>
      </p:sp>
      <p:sp>
        <p:nvSpPr>
          <p:cNvPr id="3" name="2 Marcador de contenido"/>
          <p:cNvSpPr>
            <a:spLocks noGrp="1"/>
          </p:cNvSpPr>
          <p:nvPr>
            <p:ph idx="1"/>
          </p:nvPr>
        </p:nvSpPr>
        <p:spPr>
          <a:xfrm>
            <a:off x="1331640" y="1700808"/>
            <a:ext cx="7498080" cy="4800600"/>
          </a:xfrm>
        </p:spPr>
        <p:txBody>
          <a:bodyPr>
            <a:normAutofit fontScale="70000" lnSpcReduction="20000"/>
          </a:bodyPr>
          <a:lstStyle/>
          <a:p>
            <a:pPr lvl="1">
              <a:lnSpc>
                <a:spcPct val="90000"/>
              </a:lnSpc>
              <a:buFont typeface="Wingdings" pitchFamily="2" charset="2"/>
              <a:buNone/>
            </a:pPr>
            <a:r>
              <a:rPr lang="es-AR" b="1" dirty="0" smtClean="0"/>
              <a:t>Modelo </a:t>
            </a:r>
            <a:r>
              <a:rPr lang="es-AR" b="1" dirty="0" err="1" smtClean="0"/>
              <a:t>Psico</a:t>
            </a:r>
            <a:r>
              <a:rPr lang="es-AR" b="1" dirty="0" smtClean="0"/>
              <a:t> Social </a:t>
            </a:r>
            <a:r>
              <a:rPr lang="es-AR" dirty="0" smtClean="0"/>
              <a:t>(</a:t>
            </a:r>
            <a:r>
              <a:rPr lang="es-AR" dirty="0" err="1" smtClean="0"/>
              <a:t>Dcada</a:t>
            </a:r>
            <a:r>
              <a:rPr lang="es-AR" dirty="0" smtClean="0"/>
              <a:t> de los 60)</a:t>
            </a:r>
          </a:p>
          <a:p>
            <a:pPr>
              <a:lnSpc>
                <a:spcPct val="90000"/>
              </a:lnSpc>
              <a:buFont typeface="Wingdings" pitchFamily="2" charset="2"/>
              <a:buNone/>
            </a:pPr>
            <a:r>
              <a:rPr lang="es-AR" dirty="0" smtClean="0"/>
              <a:t>Adicto/Emergente – Riesgo y Protección </a:t>
            </a:r>
          </a:p>
          <a:p>
            <a:pPr>
              <a:lnSpc>
                <a:spcPct val="90000"/>
              </a:lnSpc>
            </a:pPr>
            <a:r>
              <a:rPr lang="es-AR" dirty="0" smtClean="0"/>
              <a:t>Se centra en el sujeto</a:t>
            </a:r>
          </a:p>
          <a:p>
            <a:pPr>
              <a:lnSpc>
                <a:spcPct val="90000"/>
              </a:lnSpc>
            </a:pPr>
            <a:r>
              <a:rPr lang="es-AR" dirty="0" smtClean="0"/>
              <a:t>Tiene en cuenta el contexto inmediato.</a:t>
            </a:r>
          </a:p>
          <a:p>
            <a:pPr>
              <a:lnSpc>
                <a:spcPct val="90000"/>
              </a:lnSpc>
            </a:pPr>
            <a:r>
              <a:rPr lang="es-AR" dirty="0" smtClean="0"/>
              <a:t>Tipo de prevención especifica. </a:t>
            </a:r>
          </a:p>
          <a:p>
            <a:pPr>
              <a:lnSpc>
                <a:spcPct val="90000"/>
              </a:lnSpc>
              <a:buFont typeface="Wingdings" pitchFamily="2" charset="2"/>
              <a:buNone/>
            </a:pPr>
            <a:endParaRPr lang="es-AR" dirty="0" smtClean="0"/>
          </a:p>
          <a:p>
            <a:pPr lvl="1">
              <a:lnSpc>
                <a:spcPct val="90000"/>
              </a:lnSpc>
              <a:buFont typeface="Wingdings" pitchFamily="2" charset="2"/>
              <a:buNone/>
            </a:pPr>
            <a:r>
              <a:rPr lang="es-AR" b="1" dirty="0" smtClean="0"/>
              <a:t>Modelo sociocultural </a:t>
            </a:r>
            <a:r>
              <a:rPr lang="es-AR" dirty="0" smtClean="0"/>
              <a:t>(Década de los 70)</a:t>
            </a:r>
          </a:p>
          <a:p>
            <a:pPr>
              <a:lnSpc>
                <a:spcPct val="90000"/>
              </a:lnSpc>
              <a:buFont typeface="Wingdings" pitchFamily="2" charset="2"/>
              <a:buNone/>
            </a:pPr>
            <a:r>
              <a:rPr lang="es-AR" dirty="0" smtClean="0"/>
              <a:t>Adicto/Excluido – Exclusión / Inclusión</a:t>
            </a:r>
          </a:p>
          <a:p>
            <a:pPr>
              <a:lnSpc>
                <a:spcPct val="90000"/>
              </a:lnSpc>
            </a:pPr>
            <a:r>
              <a:rPr lang="es-AR" dirty="0" smtClean="0"/>
              <a:t>Enfatiza en el contexto total.</a:t>
            </a:r>
          </a:p>
          <a:p>
            <a:pPr>
              <a:lnSpc>
                <a:spcPct val="90000"/>
              </a:lnSpc>
            </a:pPr>
            <a:r>
              <a:rPr lang="es-AR" dirty="0" smtClean="0"/>
              <a:t>Tipo de prevención programa generales inespecíficos.</a:t>
            </a:r>
          </a:p>
          <a:p>
            <a:pPr>
              <a:lnSpc>
                <a:spcPct val="90000"/>
              </a:lnSpc>
              <a:buNone/>
            </a:pPr>
            <a:endParaRPr lang="es-AR" dirty="0" smtClean="0"/>
          </a:p>
          <a:p>
            <a:pPr>
              <a:lnSpc>
                <a:spcPct val="90000"/>
              </a:lnSpc>
              <a:buNone/>
            </a:pPr>
            <a:r>
              <a:rPr lang="es-AR" dirty="0" smtClean="0"/>
              <a:t>	</a:t>
            </a:r>
            <a:r>
              <a:rPr lang="es-AR" b="1" dirty="0" smtClean="0"/>
              <a:t>Modelo Integrador </a:t>
            </a:r>
            <a:r>
              <a:rPr lang="es-AR" dirty="0" smtClean="0"/>
              <a:t>(Actual) </a:t>
            </a:r>
          </a:p>
          <a:p>
            <a:pPr>
              <a:lnSpc>
                <a:spcPct val="90000"/>
              </a:lnSpc>
            </a:pPr>
            <a:r>
              <a:rPr lang="es-AR" dirty="0" smtClean="0"/>
              <a:t>Uso de drogas, varia según el contexto cultural,  según los individuos y generaciones y no hay relación causa efectos.</a:t>
            </a:r>
          </a:p>
          <a:p>
            <a:pPr>
              <a:lnSpc>
                <a:spcPct val="90000"/>
              </a:lnSpc>
            </a:pPr>
            <a:r>
              <a:rPr lang="es-AR" dirty="0" smtClean="0"/>
              <a:t>Existen múltiples factores. </a:t>
            </a:r>
          </a:p>
          <a:p>
            <a:endParaRPr lang="es-A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Nuevas corrientes</a:t>
            </a:r>
            <a:endParaRPr lang="es-AR" dirty="0"/>
          </a:p>
        </p:txBody>
      </p:sp>
      <p:sp>
        <p:nvSpPr>
          <p:cNvPr id="3" name="2 Marcador de contenido"/>
          <p:cNvSpPr>
            <a:spLocks noGrp="1"/>
          </p:cNvSpPr>
          <p:nvPr>
            <p:ph idx="1"/>
          </p:nvPr>
        </p:nvSpPr>
        <p:spPr/>
        <p:txBody>
          <a:bodyPr>
            <a:normAutofit fontScale="92500" lnSpcReduction="20000"/>
          </a:bodyPr>
          <a:lstStyle/>
          <a:p>
            <a:r>
              <a:rPr lang="es-AR" sz="3000" dirty="0" smtClean="0"/>
              <a:t>Modelo de reducción de Daño</a:t>
            </a:r>
          </a:p>
          <a:p>
            <a:r>
              <a:rPr lang="es-AR" sz="3000" dirty="0" smtClean="0"/>
              <a:t>Aspecto Socio- jurídico: Despenalización</a:t>
            </a:r>
          </a:p>
          <a:p>
            <a:pPr>
              <a:buNone/>
            </a:pPr>
            <a:endParaRPr lang="es-AR" sz="1800" dirty="0" smtClean="0"/>
          </a:p>
          <a:p>
            <a:r>
              <a:rPr lang="es-AR" sz="1900" dirty="0" smtClean="0"/>
              <a:t>LA IGLESIA defiende la VIDA y propone educar para la salud y para la vida</a:t>
            </a:r>
          </a:p>
          <a:p>
            <a:r>
              <a:rPr lang="es-AR" sz="1900" dirty="0" smtClean="0"/>
              <a:t>El hombre fue creado para la vida no para la muerte.</a:t>
            </a:r>
          </a:p>
          <a:p>
            <a:r>
              <a:rPr lang="es-AR" sz="1900" dirty="0" smtClean="0"/>
              <a:t>La droga es sinónimo de muerte</a:t>
            </a:r>
          </a:p>
          <a:p>
            <a:r>
              <a:rPr lang="es-AR" sz="1900" dirty="0" smtClean="0"/>
              <a:t>No criminalizar al adicto</a:t>
            </a:r>
          </a:p>
          <a:p>
            <a:r>
              <a:rPr lang="es-AR" sz="1900" dirty="0" smtClean="0"/>
              <a:t>El adicto es un enfermo, Persona </a:t>
            </a:r>
            <a:r>
              <a:rPr lang="es-AR" sz="1900" dirty="0" err="1" smtClean="0"/>
              <a:t>Bio</a:t>
            </a:r>
            <a:r>
              <a:rPr lang="es-AR" sz="1900" dirty="0" smtClean="0"/>
              <a:t>-</a:t>
            </a:r>
            <a:r>
              <a:rPr lang="es-AR" sz="1900" dirty="0" err="1" smtClean="0"/>
              <a:t>Psico</a:t>
            </a:r>
            <a:r>
              <a:rPr lang="es-AR" sz="1900" dirty="0" smtClean="0"/>
              <a:t>-Social ESPIRITUAL</a:t>
            </a:r>
          </a:p>
          <a:p>
            <a:r>
              <a:rPr lang="es-AR" sz="1900" dirty="0" smtClean="0"/>
              <a:t>Jesús en su época no despreciaba a los enfermos, los sanaba y los devolvía a la sociedad</a:t>
            </a:r>
          </a:p>
          <a:p>
            <a:r>
              <a:rPr lang="es-AR" sz="1900" dirty="0" smtClean="0"/>
              <a:t>No es facilitando el consumo, ni haciendo parecer que esta bien lo que esta mal, que vamos a superar el flagelo de la droga</a:t>
            </a:r>
          </a:p>
          <a:p>
            <a:r>
              <a:rPr lang="es-AR" sz="1900" dirty="0" smtClean="0"/>
              <a:t>Seguimos sin atacar las causas, y es una mirada parcial y no integral</a:t>
            </a:r>
          </a:p>
          <a:p>
            <a:r>
              <a:rPr lang="es-AR" sz="1900" dirty="0" smtClean="0"/>
              <a:t>En este momento, medidas que puedan facilitar el consumo generan confusión y aparecen como a destiempo, desenfocadas de la realidad social.</a:t>
            </a:r>
          </a:p>
          <a:p>
            <a:endParaRPr lang="es-AR" sz="1800" dirty="0"/>
          </a:p>
        </p:txBody>
      </p:sp>
      <p:cxnSp>
        <p:nvCxnSpPr>
          <p:cNvPr id="5" name="4 Conector recto de flecha"/>
          <p:cNvCxnSpPr/>
          <p:nvPr/>
        </p:nvCxnSpPr>
        <p:spPr>
          <a:xfrm rot="5400000">
            <a:off x="3527884" y="3104964"/>
            <a:ext cx="2160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3.bp.blogspot.com/_Lj5KP8OgZVk/R8c1cjQTSYI/AAAAAAAABXs/8AyLb6W0_7o/s400/dood_van_socrates_jacques-louis_david.jpeg"/>
          <p:cNvPicPr/>
          <p:nvPr/>
        </p:nvPicPr>
        <p:blipFill>
          <a:blip r:embed="rId2" cstate="print"/>
          <a:srcRect/>
          <a:stretch>
            <a:fillRect/>
          </a:stretch>
        </p:blipFill>
        <p:spPr bwMode="auto">
          <a:xfrm>
            <a:off x="6012160" y="548680"/>
            <a:ext cx="2695575" cy="3581400"/>
          </a:xfrm>
          <a:prstGeom prst="rect">
            <a:avLst/>
          </a:prstGeom>
          <a:noFill/>
          <a:ln w="9525">
            <a:noFill/>
            <a:miter lim="800000"/>
            <a:headEnd/>
            <a:tailEnd/>
          </a:ln>
        </p:spPr>
      </p:pic>
      <p:sp>
        <p:nvSpPr>
          <p:cNvPr id="6" name="5 CuadroTexto"/>
          <p:cNvSpPr txBox="1"/>
          <p:nvPr/>
        </p:nvSpPr>
        <p:spPr>
          <a:xfrm>
            <a:off x="1043608" y="1196752"/>
            <a:ext cx="4824536" cy="2677656"/>
          </a:xfrm>
          <a:prstGeom prst="rect">
            <a:avLst/>
          </a:prstGeom>
          <a:noFill/>
        </p:spPr>
        <p:txBody>
          <a:bodyPr wrap="square" rtlCol="0">
            <a:spAutoFit/>
          </a:bodyPr>
          <a:lstStyle/>
          <a:p>
            <a:pPr algn="ctr"/>
            <a:r>
              <a:rPr lang="es-AR" sz="2800" dirty="0" smtClean="0"/>
              <a:t>¡Que cosa mas extraña, amigos, parece eso que los hombres </a:t>
            </a:r>
            <a:r>
              <a:rPr lang="es-AR" sz="2800" dirty="0" smtClean="0"/>
              <a:t>llaman </a:t>
            </a:r>
            <a:r>
              <a:rPr lang="es-AR" sz="2800" dirty="0" smtClean="0"/>
              <a:t>placer!</a:t>
            </a:r>
          </a:p>
          <a:p>
            <a:pPr algn="ctr"/>
            <a:r>
              <a:rPr lang="es-AR" sz="2800" dirty="0" smtClean="0"/>
              <a:t>¡Cuan sorprendentemente esta unido a lo que se asemeja su contrario: el dolor!</a:t>
            </a:r>
            <a:endParaRPr lang="es-AR" sz="2800" dirty="0"/>
          </a:p>
        </p:txBody>
      </p:sp>
      <p:sp>
        <p:nvSpPr>
          <p:cNvPr id="7" name="6 CuadroTexto"/>
          <p:cNvSpPr txBox="1"/>
          <p:nvPr/>
        </p:nvSpPr>
        <p:spPr>
          <a:xfrm>
            <a:off x="3419872" y="4725144"/>
            <a:ext cx="1786066" cy="646331"/>
          </a:xfrm>
          <a:prstGeom prst="rect">
            <a:avLst/>
          </a:prstGeom>
          <a:noFill/>
        </p:spPr>
        <p:txBody>
          <a:bodyPr wrap="none" rtlCol="0">
            <a:spAutoFit/>
          </a:bodyPr>
          <a:lstStyle/>
          <a:p>
            <a:r>
              <a:rPr lang="es-AR" sz="3600" dirty="0" smtClean="0"/>
              <a:t>Sócrates</a:t>
            </a:r>
            <a:endParaRPr lang="es-A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vuelaviajes.com/wp-content/2009/04/bocasdeltoro.jpg"/>
          <p:cNvPicPr>
            <a:picLocks noChangeAspect="1" noChangeArrowheads="1"/>
          </p:cNvPicPr>
          <p:nvPr/>
        </p:nvPicPr>
        <p:blipFill>
          <a:blip r:embed="rId2" cstate="print"/>
          <a:srcRect/>
          <a:stretch>
            <a:fillRect/>
          </a:stretch>
        </p:blipFill>
        <p:spPr bwMode="auto">
          <a:xfrm>
            <a:off x="0" y="-531440"/>
            <a:ext cx="9144000" cy="7389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02" name="Rectangle 2"/>
          <p:cNvSpPr>
            <a:spLocks noGrp="1" noChangeArrowheads="1"/>
          </p:cNvSpPr>
          <p:nvPr>
            <p:ph type="title"/>
          </p:nvPr>
        </p:nvSpPr>
        <p:spPr>
          <a:xfrm>
            <a:off x="1115616" y="188640"/>
            <a:ext cx="7498080" cy="782960"/>
          </a:xfrm>
        </p:spPr>
        <p:txBody>
          <a:bodyPr>
            <a:normAutofit fontScale="90000"/>
          </a:bodyPr>
          <a:lstStyle/>
          <a:p>
            <a:pPr algn="ctr"/>
            <a:r>
              <a:rPr lang="es-AR" dirty="0">
                <a:solidFill>
                  <a:schemeClr val="bg1"/>
                </a:solidFill>
                <a:effectLst/>
              </a:rPr>
              <a:t>LOS DESAFIOS DE LA HORA ACTUAL</a:t>
            </a:r>
          </a:p>
        </p:txBody>
      </p:sp>
      <p:sp>
        <p:nvSpPr>
          <p:cNvPr id="102403" name="Rectangle 3"/>
          <p:cNvSpPr>
            <a:spLocks noGrp="1" noChangeArrowheads="1"/>
          </p:cNvSpPr>
          <p:nvPr>
            <p:ph type="body" idx="1"/>
          </p:nvPr>
        </p:nvSpPr>
        <p:spPr>
          <a:xfrm>
            <a:off x="611560" y="1447800"/>
            <a:ext cx="8322128" cy="4800600"/>
          </a:xfrm>
        </p:spPr>
        <p:txBody>
          <a:bodyPr/>
          <a:lstStyle/>
          <a:p>
            <a:endParaRPr lang="es-AR" dirty="0"/>
          </a:p>
          <a:p>
            <a:pPr>
              <a:buFont typeface="Wingdings" pitchFamily="2" charset="2"/>
              <a:buNone/>
            </a:pPr>
            <a:r>
              <a:rPr lang="es-AR" dirty="0">
                <a:solidFill>
                  <a:schemeClr val="bg1"/>
                </a:solidFill>
              </a:rPr>
              <a:t>NOS ENCONTRAMOS EN UN OCEANO DE INCERTIDUMBRES Y UN </a:t>
            </a:r>
            <a:r>
              <a:rPr lang="es-AR" dirty="0" smtClean="0">
                <a:solidFill>
                  <a:schemeClr val="bg1"/>
                </a:solidFill>
              </a:rPr>
              <a:t>ARCHIPIELAGO </a:t>
            </a:r>
            <a:r>
              <a:rPr lang="es-AR" dirty="0">
                <a:solidFill>
                  <a:schemeClr val="bg1"/>
                </a:solidFill>
              </a:rPr>
              <a:t>DE CERTEZAS DESDE DONDE CONSTRUIR UN PROYECTO COMUN</a:t>
            </a:r>
          </a:p>
          <a:p>
            <a:pPr>
              <a:buFont typeface="Wingdings" pitchFamily="2" charset="2"/>
              <a:buNone/>
            </a:pPr>
            <a:endParaRPr lang="es-A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a:p>
        </p:txBody>
      </p:sp>
      <p:pic>
        <p:nvPicPr>
          <p:cNvPr id="5" name="Picture 4" descr="http://www.vuelaviajes.com/wp-content/2009/04/bocasdeltoro.jpg"/>
          <p:cNvPicPr>
            <a:picLocks noChangeAspect="1" noChangeArrowheads="1"/>
          </p:cNvPicPr>
          <p:nvPr/>
        </p:nvPicPr>
        <p:blipFill>
          <a:blip r:embed="rId2" cstate="print"/>
          <a:srcRect/>
          <a:stretch>
            <a:fillRect/>
          </a:stretch>
        </p:blipFill>
        <p:spPr bwMode="auto">
          <a:xfrm>
            <a:off x="0" y="-963487"/>
            <a:ext cx="9144000" cy="7821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1259632" y="0"/>
            <a:ext cx="6836295" cy="692497"/>
          </a:xfrm>
          <a:prstGeom prst="rect">
            <a:avLst/>
          </a:prstGeom>
        </p:spPr>
        <p:txBody>
          <a:bodyPr wrap="none">
            <a:spAutoFit/>
          </a:bodyPr>
          <a:lstStyle/>
          <a:p>
            <a:pPr algn="ctr"/>
            <a:r>
              <a:rPr lang="es-AR" sz="3900" dirty="0" smtClean="0">
                <a:solidFill>
                  <a:schemeClr val="bg1"/>
                </a:solidFill>
              </a:rPr>
              <a:t>ARCHIPIELAGO DE CERTEZAS</a:t>
            </a:r>
            <a:endParaRPr lang="es-AR" sz="3900" dirty="0">
              <a:solidFill>
                <a:schemeClr val="bg1"/>
              </a:solidFill>
            </a:endParaRPr>
          </a:p>
        </p:txBody>
      </p:sp>
      <p:sp>
        <p:nvSpPr>
          <p:cNvPr id="7" name="Rectangle 3"/>
          <p:cNvSpPr txBox="1">
            <a:spLocks noChangeArrowheads="1"/>
          </p:cNvSpPr>
          <p:nvPr/>
        </p:nvSpPr>
        <p:spPr>
          <a:xfrm>
            <a:off x="899592" y="1052736"/>
            <a:ext cx="7498080"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AR" sz="2800" b="0" i="0" u="none" strike="noStrike" kern="1200" cap="none" spc="0" normalizeH="0" baseline="0" noProof="0" dirty="0" smtClean="0">
                <a:ln>
                  <a:noFill/>
                </a:ln>
                <a:solidFill>
                  <a:schemeClr val="bg1"/>
                </a:solidFill>
                <a:effectLst/>
                <a:uLnTx/>
                <a:uFillTx/>
                <a:latin typeface="+mn-lt"/>
                <a:ea typeface="+mn-ea"/>
                <a:cs typeface="+mn-cs"/>
              </a:rPr>
              <a:t>JESUS nos envía: Anunciar la buena noticia a los pobres, la libertad a los cautivos, la vista a los ciegos, libertad a los oprimidos y proclamar una año de gracia del Señor.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AR" sz="2800" b="0" i="0" u="none" strike="noStrike" kern="1200" cap="none" spc="0" normalizeH="0" baseline="0" noProof="0" dirty="0" smtClean="0">
                <a:ln>
                  <a:noFill/>
                </a:ln>
                <a:solidFill>
                  <a:schemeClr val="bg1"/>
                </a:solidFill>
                <a:effectLst/>
                <a:uLnTx/>
                <a:uFillTx/>
                <a:latin typeface="+mn-lt"/>
                <a:ea typeface="+mn-ea"/>
                <a:cs typeface="+mn-cs"/>
              </a:rPr>
              <a:t>Es tarea de nosotros y nosotras: “Denles ustedes de Comer”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s-AR" sz="2800" b="0" i="0" u="none" strike="noStrike" kern="1200" cap="none" spc="0" normalizeH="0" baseline="0" noProof="0" dirty="0" smtClean="0">
                <a:ln>
                  <a:noFill/>
                </a:ln>
                <a:solidFill>
                  <a:schemeClr val="bg1"/>
                </a:solidFill>
                <a:effectLst/>
                <a:uLnTx/>
                <a:uFillTx/>
                <a:latin typeface="+mn-lt"/>
                <a:ea typeface="+mn-ea"/>
                <a:cs typeface="+mn-cs"/>
              </a:rPr>
              <a:t>No podemos esperar: “Hoy mismo </a:t>
            </a:r>
            <a:r>
              <a:rPr kumimoji="0" lang="es-AR" sz="2800" b="0" i="0" u="none" strike="noStrike" kern="1200" cap="none" spc="0" normalizeH="0" baseline="0" noProof="0" dirty="0" err="1" smtClean="0">
                <a:ln>
                  <a:noFill/>
                </a:ln>
                <a:solidFill>
                  <a:schemeClr val="bg1"/>
                </a:solidFill>
                <a:effectLst/>
                <a:uLnTx/>
                <a:uFillTx/>
                <a:latin typeface="+mn-lt"/>
                <a:ea typeface="+mn-ea"/>
                <a:cs typeface="+mn-cs"/>
              </a:rPr>
              <a:t>estaras</a:t>
            </a:r>
            <a:r>
              <a:rPr kumimoji="0" lang="es-AR" sz="2800" b="0" i="0" u="none" strike="noStrike" kern="1200" cap="none" spc="0" normalizeH="0" baseline="0" noProof="0" dirty="0" smtClean="0">
                <a:ln>
                  <a:noFill/>
                </a:ln>
                <a:solidFill>
                  <a:schemeClr val="bg1"/>
                </a:solidFill>
                <a:effectLst/>
                <a:uLnTx/>
                <a:uFillTx/>
                <a:latin typeface="+mn-lt"/>
                <a:ea typeface="+mn-ea"/>
                <a:cs typeface="+mn-cs"/>
              </a:rPr>
              <a:t> conmigo en el paraíso”</a:t>
            </a:r>
            <a:endParaRPr kumimoji="0" lang="es-AR"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Picture 4" descr="http://www.vuelaviajes.com/wp-content/2009/04/bocasdeltoro.jpg"/>
          <p:cNvPicPr>
            <a:picLocks noGrp="1" noChangeAspect="1" noChangeArrowheads="1"/>
          </p:cNvPicPr>
          <p:nvPr>
            <p:ph idx="1"/>
          </p:nvPr>
        </p:nvPicPr>
        <p:blipFill>
          <a:blip r:embed="rId2" cstate="print"/>
          <a:srcRect/>
          <a:stretch>
            <a:fillRect/>
          </a:stretch>
        </p:blipFill>
        <p:spPr bwMode="auto">
          <a:xfrm>
            <a:off x="-180528" y="-315416"/>
            <a:ext cx="9324528" cy="7650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p:cNvSpPr txBox="1">
            <a:spLocks noChangeArrowheads="1"/>
          </p:cNvSpPr>
          <p:nvPr/>
        </p:nvSpPr>
        <p:spPr>
          <a:xfrm>
            <a:off x="1043608" y="476672"/>
            <a:ext cx="749808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4300" b="0" i="0"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ARCHIPIELAGO DE CERTEZAS</a:t>
            </a:r>
            <a:endParaRPr kumimoji="0" lang="es-AR" sz="43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
        <p:nvSpPr>
          <p:cNvPr id="6" name="Rectangle 3"/>
          <p:cNvSpPr txBox="1">
            <a:spLocks noChangeArrowheads="1"/>
          </p:cNvSpPr>
          <p:nvPr/>
        </p:nvSpPr>
        <p:spPr>
          <a:xfrm>
            <a:off x="971600" y="1628800"/>
            <a:ext cx="7498080" cy="4800600"/>
          </a:xfrm>
          <a:prstGeom prst="rect">
            <a:avLst/>
          </a:prstGeom>
        </p:spPr>
        <p:txBody>
          <a:bodyPr>
            <a:normAutofit/>
          </a:bodyPr>
          <a:lstStyle/>
          <a:p>
            <a:pPr marL="365760" marR="0" lvl="0" indent="-283464" algn="l" defTabSz="914400" rtl="0" eaLnBrk="1" fontAlgn="auto" latinLnBrk="0" hangingPunct="1">
              <a:lnSpc>
                <a:spcPct val="80000"/>
              </a:lnSpc>
              <a:spcBef>
                <a:spcPts val="600"/>
              </a:spcBef>
              <a:spcAft>
                <a:spcPts val="0"/>
              </a:spcAft>
              <a:buClr>
                <a:schemeClr val="accent1"/>
              </a:buClr>
              <a:buSzPct val="80000"/>
              <a:buFont typeface="Wingdings 2"/>
              <a:buChar char=""/>
              <a:tabLst/>
              <a:defRPr/>
            </a:pPr>
            <a:r>
              <a:rPr kumimoji="0" lang="es-AR" sz="2400" b="0" i="1" u="none" strike="noStrike" kern="1200" cap="none" spc="0" normalizeH="0" baseline="0" noProof="0" smtClean="0">
                <a:ln>
                  <a:noFill/>
                </a:ln>
                <a:solidFill>
                  <a:schemeClr val="bg1"/>
                </a:solidFill>
                <a:effectLst/>
                <a:uLnTx/>
                <a:uFillTx/>
                <a:latin typeface="+mn-lt"/>
                <a:ea typeface="+mn-ea"/>
                <a:cs typeface="+mn-cs"/>
              </a:rPr>
              <a:t>En la prevención, insiste en la educación en los valores que deben conducir a las nuevas generaciones, especialmente el valor de la vida y del amor, la propia responsabilidad y la dignidad humana de los hijos de Dios. </a:t>
            </a:r>
          </a:p>
          <a:p>
            <a:pPr marL="365760" marR="0" lvl="0" indent="-283464" algn="l" defTabSz="914400" rtl="0" eaLnBrk="1" fontAlgn="auto" latinLnBrk="0" hangingPunct="1">
              <a:lnSpc>
                <a:spcPct val="80000"/>
              </a:lnSpc>
              <a:spcBef>
                <a:spcPts val="600"/>
              </a:spcBef>
              <a:spcAft>
                <a:spcPts val="0"/>
              </a:spcAft>
              <a:buClr>
                <a:schemeClr val="accent1"/>
              </a:buClr>
              <a:buSzPct val="80000"/>
              <a:buFont typeface="Wingdings 2"/>
              <a:buChar char=""/>
              <a:tabLst/>
              <a:defRPr/>
            </a:pPr>
            <a:r>
              <a:rPr kumimoji="0" lang="es-AR" sz="2400" b="0" i="1" u="none" strike="noStrike" kern="1200" cap="none" spc="0" normalizeH="0" baseline="0" noProof="0" smtClean="0">
                <a:ln>
                  <a:noFill/>
                </a:ln>
                <a:solidFill>
                  <a:schemeClr val="bg1"/>
                </a:solidFill>
                <a:effectLst/>
                <a:uLnTx/>
                <a:uFillTx/>
                <a:latin typeface="+mn-lt"/>
                <a:ea typeface="+mn-ea"/>
                <a:cs typeface="+mn-cs"/>
              </a:rPr>
              <a:t>En el acompañamiento, la Iglesia está al lado del drogadicto para ayudarle a recuperar su dignidad y vencer esta enfermedad. </a:t>
            </a:r>
          </a:p>
          <a:p>
            <a:pPr marL="365760" marR="0" lvl="0" indent="-283464" algn="l" defTabSz="914400" rtl="0" eaLnBrk="1" fontAlgn="auto" latinLnBrk="0" hangingPunct="1">
              <a:lnSpc>
                <a:spcPct val="80000"/>
              </a:lnSpc>
              <a:spcBef>
                <a:spcPts val="600"/>
              </a:spcBef>
              <a:spcAft>
                <a:spcPts val="0"/>
              </a:spcAft>
              <a:buClr>
                <a:schemeClr val="accent1"/>
              </a:buClr>
              <a:buSzPct val="80000"/>
              <a:buFont typeface="Wingdings 2"/>
              <a:buChar char=""/>
              <a:tabLst/>
              <a:defRPr/>
            </a:pPr>
            <a:r>
              <a:rPr kumimoji="0" lang="es-AR" sz="2400" b="0" i="1" u="none" strike="noStrike" kern="1200" cap="none" spc="0" normalizeH="0" baseline="0" noProof="0" smtClean="0">
                <a:ln>
                  <a:noFill/>
                </a:ln>
                <a:solidFill>
                  <a:schemeClr val="bg1"/>
                </a:solidFill>
                <a:effectLst/>
                <a:uLnTx/>
                <a:uFillTx/>
                <a:latin typeface="+mn-lt"/>
                <a:ea typeface="+mn-ea"/>
                <a:cs typeface="+mn-cs"/>
              </a:rPr>
              <a:t>En el apoyo a la erradicación de la droga, no deja de denunciar la criminalidad sin nombre de los narcotraficantes que comercian con tantas vidas humanas, teniendo como meta el lucro y la fuerza en sus más bajas expresiones.”</a:t>
            </a:r>
            <a:r>
              <a:rPr kumimoji="0" lang="es-AR" sz="2400" b="0" i="0" u="none" strike="noStrike" kern="1200" cap="none" spc="0" normalizeH="0" baseline="0" noProof="0" smtClean="0">
                <a:ln>
                  <a:noFill/>
                </a:ln>
                <a:solidFill>
                  <a:schemeClr val="bg1"/>
                </a:solidFill>
                <a:effectLst/>
                <a:uLnTx/>
                <a:uFillTx/>
                <a:latin typeface="+mn-lt"/>
                <a:ea typeface="+mn-ea"/>
                <a:cs typeface="+mn-cs"/>
              </a:rPr>
              <a:t> </a:t>
            </a:r>
            <a:endParaRPr kumimoji="0" lang="es-AR"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4.bp.blogspot.com/_g2KSwIBSW_k/S7_87U-Z5EI/AAAAAAAAAeQ/9CrqJVkIhOs/S1600-R/Paisajes-4411.jpg"/>
          <p:cNvPicPr>
            <a:picLocks noChangeAspect="1" noChangeArrowheads="1"/>
          </p:cNvPicPr>
          <p:nvPr/>
        </p:nvPicPr>
        <p:blipFill>
          <a:blip r:embed="rId2" cstate="print"/>
          <a:srcRect/>
          <a:stretch>
            <a:fillRect/>
          </a:stretch>
        </p:blipFill>
        <p:spPr bwMode="auto">
          <a:xfrm>
            <a:off x="1" y="-1"/>
            <a:ext cx="9144000" cy="6858001"/>
          </a:xfrm>
          <a:prstGeom prst="rect">
            <a:avLst/>
          </a:prstGeom>
          <a:noFill/>
        </p:spPr>
      </p:pic>
      <p:sp>
        <p:nvSpPr>
          <p:cNvPr id="3" name="2 Marcador de contenido"/>
          <p:cNvSpPr>
            <a:spLocks noGrp="1"/>
          </p:cNvSpPr>
          <p:nvPr>
            <p:ph idx="1"/>
          </p:nvPr>
        </p:nvSpPr>
        <p:spPr>
          <a:xfrm>
            <a:off x="1043608" y="1268760"/>
            <a:ext cx="7498080" cy="4800600"/>
          </a:xfrm>
        </p:spPr>
        <p:txBody>
          <a:bodyPr>
            <a:normAutofit lnSpcReduction="10000"/>
          </a:bodyPr>
          <a:lstStyle/>
          <a:p>
            <a:pPr algn="ctr">
              <a:buNone/>
            </a:pPr>
            <a:endParaRPr lang="es-AR" sz="6000" b="1" dirty="0" smtClean="0"/>
          </a:p>
          <a:p>
            <a:pPr algn="ctr">
              <a:buNone/>
            </a:pPr>
            <a:r>
              <a:rPr lang="es-AR" sz="6000" b="1" dirty="0" smtClean="0"/>
              <a:t>SEPAD</a:t>
            </a:r>
          </a:p>
          <a:p>
            <a:pPr algn="ctr">
              <a:buNone/>
            </a:pPr>
            <a:endParaRPr lang="es-AR" sz="6000" dirty="0" smtClean="0"/>
          </a:p>
          <a:p>
            <a:pPr algn="ctr">
              <a:buNone/>
            </a:pPr>
            <a:endParaRPr lang="es-AR" sz="6000" dirty="0" smtClean="0"/>
          </a:p>
          <a:p>
            <a:pPr algn="r">
              <a:buNone/>
            </a:pPr>
            <a:r>
              <a:rPr lang="es-AR" sz="5400" b="1" dirty="0" smtClean="0"/>
              <a:t>GRACIAS…</a:t>
            </a:r>
          </a:p>
          <a:p>
            <a:pPr algn="ctr">
              <a:buNone/>
            </a:pPr>
            <a:endParaRPr lang="es-AR" sz="6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En la Antigüedad. </a:t>
            </a:r>
            <a:endParaRPr lang="es-AR" dirty="0"/>
          </a:p>
        </p:txBody>
      </p:sp>
      <p:sp>
        <p:nvSpPr>
          <p:cNvPr id="3" name="2 Marcador de contenido"/>
          <p:cNvSpPr>
            <a:spLocks noGrp="1"/>
          </p:cNvSpPr>
          <p:nvPr>
            <p:ph idx="1"/>
          </p:nvPr>
        </p:nvSpPr>
        <p:spPr>
          <a:xfrm>
            <a:off x="1435608" y="1447800"/>
            <a:ext cx="7498080" cy="3349352"/>
          </a:xfrm>
        </p:spPr>
        <p:txBody>
          <a:bodyPr>
            <a:normAutofit/>
          </a:bodyPr>
          <a:lstStyle/>
          <a:p>
            <a:pPr algn="just"/>
            <a:endParaRPr lang="es-AR" sz="2000" dirty="0" smtClean="0"/>
          </a:p>
          <a:p>
            <a:pPr algn="just"/>
            <a:r>
              <a:rPr lang="es-AR" sz="2000" dirty="0" smtClean="0"/>
              <a:t>En un rápido recorrido histórico,  las drogas han acompañado al hombre a los largo de toda su evolución.</a:t>
            </a:r>
          </a:p>
          <a:p>
            <a:pPr algn="just"/>
            <a:r>
              <a:rPr lang="es-AR" sz="2000" dirty="0" smtClean="0"/>
              <a:t>El consumo de sustancias que alteraban la percepción lineal de la realidad dentro de los rituales chamánicos, médicos, adivinatorios y festivos, eran controlados por los hombre del poder de lo </a:t>
            </a:r>
            <a:r>
              <a:rPr lang="es-AR" sz="2000" dirty="0" smtClean="0"/>
              <a:t>sagrado</a:t>
            </a:r>
            <a:r>
              <a:rPr lang="es-AR" sz="2000" dirty="0" smtClean="0"/>
              <a:t>; que participaban en el gobierno de la tribu, y con ello vivían en equilibrio con el universo. </a:t>
            </a:r>
          </a:p>
          <a:p>
            <a:pPr algn="just">
              <a:buNone/>
            </a:pPr>
            <a:endParaRPr lang="es-AR" sz="2000" dirty="0"/>
          </a:p>
        </p:txBody>
      </p:sp>
      <p:pic>
        <p:nvPicPr>
          <p:cNvPr id="3074" name="Picture 2" descr="http://www.lazorrayelcuervo.com/zc2/los_dioses_escuchanX2001.jpg"/>
          <p:cNvPicPr>
            <a:picLocks noChangeAspect="1" noChangeArrowheads="1"/>
          </p:cNvPicPr>
          <p:nvPr/>
        </p:nvPicPr>
        <p:blipFill>
          <a:blip r:embed="rId2" cstate="print"/>
          <a:srcRect/>
          <a:stretch>
            <a:fillRect/>
          </a:stretch>
        </p:blipFill>
        <p:spPr bwMode="auto">
          <a:xfrm>
            <a:off x="5364088" y="4293096"/>
            <a:ext cx="3206130" cy="23297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La construcción social del problema de las drogas</a:t>
            </a:r>
            <a:endParaRPr lang="es-AR" dirty="0"/>
          </a:p>
        </p:txBody>
      </p:sp>
      <p:sp>
        <p:nvSpPr>
          <p:cNvPr id="3" name="2 Marcador de contenido"/>
          <p:cNvSpPr>
            <a:spLocks noGrp="1"/>
          </p:cNvSpPr>
          <p:nvPr>
            <p:ph idx="1"/>
          </p:nvPr>
        </p:nvSpPr>
        <p:spPr/>
        <p:txBody>
          <a:bodyPr>
            <a:normAutofit fontScale="85000" lnSpcReduction="10000"/>
          </a:bodyPr>
          <a:lstStyle/>
          <a:p>
            <a:pPr algn="just"/>
            <a:r>
              <a:rPr lang="es-AR" sz="2000" dirty="0" smtClean="0"/>
              <a:t>Es en el siglo XIX cuando el consumo de drogas va a plantear un problema social para las sociedades occidentales. El consumo manifiesta para muchos el peligro de lo que ya no está regulado por rituales colectivos, se sale de la lógica de lo culturalmente establecido, de lo socialmente normado. Por otra parte plantea para otros una atracción por un modo de vida que se maneja desde otro sistema de valores.  Este sistema se construye por fuera, al lado y, a menudo, contra valores socialmente aceptados.</a:t>
            </a:r>
          </a:p>
          <a:p>
            <a:pPr algn="just"/>
            <a:r>
              <a:rPr lang="es-AR" sz="2000" dirty="0" smtClean="0"/>
              <a:t>El problema empieza a aparecer a principios del siglo XIX, principios del siglo XX, cuando paralelamente, es la modernidad, el capitalismo y el hombre empieza a despersonalizarse, las comunidades empiezan a ser una sumatoria de individuos y los lazos sociales se van rompiendo. </a:t>
            </a:r>
          </a:p>
          <a:p>
            <a:pPr algn="just"/>
            <a:r>
              <a:rPr lang="es-AR" sz="2000" dirty="0" smtClean="0"/>
              <a:t> Con la instalación del sistema capitalista, con mercancías de todo tipo circulando en un mercado mundial y el desarrollo de los medios de comunicación difundiendo su existencia, las drogas se convierten en una mercancía más, dependiendo de la oferta y la demanda. </a:t>
            </a:r>
          </a:p>
          <a:p>
            <a:pPr algn="just"/>
            <a:r>
              <a:rPr lang="es-AR" sz="2000" dirty="0" smtClean="0"/>
              <a:t>Recién a fines del siglo XIX y con mayor claridad en el siglo XX, el uso de sustancias se convierte en problema social y se conoce el uso compulsivo de drogas -cuando hablamos de consumo compulsivo nos referimos al consumo de un individuo que organiza su vida alrededor del mismo-. </a:t>
            </a:r>
          </a:p>
          <a:p>
            <a:pPr algn="just"/>
            <a:endParaRPr lang="es-A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La construcción social del problema de las drogas</a:t>
            </a:r>
            <a:endParaRPr lang="es-AR" dirty="0"/>
          </a:p>
        </p:txBody>
      </p:sp>
      <p:sp>
        <p:nvSpPr>
          <p:cNvPr id="3" name="2 Marcador de contenido"/>
          <p:cNvSpPr>
            <a:spLocks noGrp="1"/>
          </p:cNvSpPr>
          <p:nvPr>
            <p:ph idx="1"/>
          </p:nvPr>
        </p:nvSpPr>
        <p:spPr/>
        <p:txBody>
          <a:bodyPr>
            <a:normAutofit lnSpcReduction="10000"/>
          </a:bodyPr>
          <a:lstStyle/>
          <a:p>
            <a:pPr algn="just"/>
            <a:r>
              <a:rPr lang="es-AR" sz="2000" dirty="0" smtClean="0"/>
              <a:t>Entre la primera y segunda guerra mundial, aparece un vaciamiento espiritual muy grande, comienza un gran rechazo a las verdades  absolutas.</a:t>
            </a:r>
          </a:p>
          <a:p>
            <a:pPr algn="just"/>
            <a:r>
              <a:rPr lang="es-AR" sz="2000" dirty="0" smtClean="0"/>
              <a:t>En los años 50 y 60 hubo una aguda incertidumbre frente a la amenaza nuclear y la guerra, momentos de revoluciones y conflictos para frenar la desesperanza.  </a:t>
            </a:r>
          </a:p>
          <a:p>
            <a:pPr algn="just"/>
            <a:r>
              <a:rPr lang="es-AR" sz="2000" dirty="0" smtClean="0"/>
              <a:t>En nuestro país, el consumo de drogas fue evolucionando y  hacia los años 60, hubo un incremento del consumo en sectores estudiantiles (rebelión hippie y política) y en personas que querían adelgazar, se comenzó a utilizar masivamente anfetaminas y luego se le sumaron ansiolíticos.</a:t>
            </a:r>
          </a:p>
          <a:p>
            <a:pPr algn="just"/>
            <a:r>
              <a:rPr lang="es-AR" sz="2000" dirty="0" smtClean="0"/>
              <a:t>En los años 60 llega el concepto de judicialización y medicalización de la problemática. </a:t>
            </a:r>
          </a:p>
          <a:p>
            <a:pPr lvl="8" algn="just"/>
            <a:r>
              <a:rPr lang="es-AR" dirty="0" smtClean="0"/>
              <a:t>ADICTO = LOCO</a:t>
            </a:r>
          </a:p>
          <a:p>
            <a:pPr lvl="8" algn="just"/>
            <a:r>
              <a:rPr lang="es-AR" dirty="0" smtClean="0"/>
              <a:t>ADICTO = DELINCUENTE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304800" y="1000108"/>
            <a:ext cx="4876800" cy="2000548"/>
          </a:xfrm>
          <a:prstGeom prst="rect">
            <a:avLst/>
          </a:prstGeom>
          <a:noFill/>
          <a:ln w="9525">
            <a:noFill/>
            <a:miter lim="800000"/>
            <a:headEnd/>
            <a:tailEnd/>
          </a:ln>
          <a:effectLst/>
        </p:spPr>
        <p:txBody>
          <a:bodyPr wrap="square">
            <a:spAutoFit/>
          </a:bodyPr>
          <a:lstStyle/>
          <a:p>
            <a:pPr>
              <a:defRPr/>
            </a:pPr>
            <a:r>
              <a:rPr lang="es-ES_tradnl" sz="3400" b="1" dirty="0">
                <a:solidFill>
                  <a:srgbClr val="FF0000"/>
                </a:solidFill>
                <a:effectLst>
                  <a:outerShdw blurRad="38100" dist="38100" dir="2700000" algn="tl">
                    <a:srgbClr val="000000"/>
                  </a:outerShdw>
                </a:effectLst>
                <a:latin typeface="Helvetica-Narrow" pitchFamily="2" charset="0"/>
                <a:cs typeface="Times New Roman" pitchFamily="18" charset="0"/>
              </a:rPr>
              <a:t>D</a:t>
            </a:r>
            <a:r>
              <a:rPr lang="es-ES" sz="3400" b="1" dirty="0" err="1">
                <a:solidFill>
                  <a:srgbClr val="FF0000"/>
                </a:solidFill>
                <a:effectLst>
                  <a:outerShdw blurRad="38100" dist="38100" dir="2700000" algn="tl">
                    <a:srgbClr val="000000"/>
                  </a:outerShdw>
                </a:effectLst>
                <a:latin typeface="Helvetica-Narrow" pitchFamily="2" charset="0"/>
                <a:cs typeface="Times New Roman" pitchFamily="18" charset="0"/>
              </a:rPr>
              <a:t>rogas</a:t>
            </a:r>
            <a:r>
              <a:rPr lang="es-ES" sz="3400" b="1" dirty="0">
                <a:solidFill>
                  <a:srgbClr val="FF0000"/>
                </a:solidFill>
                <a:effectLst>
                  <a:outerShdw blurRad="38100" dist="38100" dir="2700000" algn="tl">
                    <a:srgbClr val="000000"/>
                  </a:outerShdw>
                </a:effectLst>
                <a:latin typeface="Helvetica-Narrow" pitchFamily="2" charset="0"/>
                <a:cs typeface="Times New Roman" pitchFamily="18" charset="0"/>
              </a:rPr>
              <a:t> m</a:t>
            </a:r>
            <a:r>
              <a:rPr lang="es-ES_tradnl" sz="3400" b="1" dirty="0">
                <a:solidFill>
                  <a:srgbClr val="FF0000"/>
                </a:solidFill>
                <a:effectLst>
                  <a:outerShdw blurRad="38100" dist="38100" dir="2700000" algn="tl">
                    <a:srgbClr val="000000"/>
                  </a:outerShdw>
                </a:effectLst>
                <a:latin typeface="Helvetica-Narrow" pitchFamily="2" charset="0"/>
                <a:cs typeface="Times New Roman" pitchFamily="18" charset="0"/>
              </a:rPr>
              <a:t>á</a:t>
            </a:r>
            <a:r>
              <a:rPr lang="es-ES" sz="3400" b="1" dirty="0">
                <a:solidFill>
                  <a:srgbClr val="FF0000"/>
                </a:solidFill>
                <a:effectLst>
                  <a:outerShdw blurRad="38100" dist="38100" dir="2700000" algn="tl">
                    <a:srgbClr val="000000"/>
                  </a:outerShdw>
                </a:effectLst>
                <a:latin typeface="Helvetica-Narrow" pitchFamily="2" charset="0"/>
                <a:cs typeface="Times New Roman" pitchFamily="18" charset="0"/>
              </a:rPr>
              <a:t>s </a:t>
            </a:r>
            <a:r>
              <a:rPr lang="es-ES" sz="3400" b="1" dirty="0" err="1">
                <a:solidFill>
                  <a:srgbClr val="FF0000"/>
                </a:solidFill>
                <a:effectLst>
                  <a:outerShdw blurRad="38100" dist="38100" dir="2700000" algn="tl">
                    <a:srgbClr val="000000"/>
                  </a:outerShdw>
                </a:effectLst>
                <a:latin typeface="Helvetica-Narrow" pitchFamily="2" charset="0"/>
                <a:cs typeface="Times New Roman" pitchFamily="18" charset="0"/>
              </a:rPr>
              <a:t>uti</a:t>
            </a:r>
            <a:r>
              <a:rPr lang="es-ES_tradnl" sz="3400" b="1" dirty="0">
                <a:solidFill>
                  <a:srgbClr val="FF0000"/>
                </a:solidFill>
                <a:effectLst>
                  <a:outerShdw blurRad="38100" dist="38100" dir="2700000" algn="tl">
                    <a:srgbClr val="000000"/>
                  </a:outerShdw>
                </a:effectLst>
                <a:latin typeface="Helvetica-Narrow" pitchFamily="2" charset="0"/>
                <a:cs typeface="Times New Roman" pitchFamily="18" charset="0"/>
              </a:rPr>
              <a:t>l</a:t>
            </a:r>
            <a:r>
              <a:rPr lang="es-ES" sz="3400" b="1" dirty="0">
                <a:solidFill>
                  <a:srgbClr val="FF0000"/>
                </a:solidFill>
                <a:effectLst>
                  <a:outerShdw blurRad="38100" dist="38100" dir="2700000" algn="tl">
                    <a:srgbClr val="000000"/>
                  </a:outerShdw>
                </a:effectLst>
                <a:latin typeface="Helvetica-Narrow" pitchFamily="2" charset="0"/>
                <a:cs typeface="Times New Roman" pitchFamily="18" charset="0"/>
              </a:rPr>
              <a:t>izadas:</a:t>
            </a:r>
            <a:r>
              <a:rPr lang="es-ES" sz="3200" b="1" dirty="0">
                <a:solidFill>
                  <a:srgbClr val="FF0000"/>
                </a:solidFill>
                <a:latin typeface="Helvetica-Narrow" pitchFamily="2" charset="0"/>
                <a:cs typeface="Times New Roman" pitchFamily="18" charset="0"/>
              </a:rPr>
              <a:t> </a:t>
            </a:r>
            <a:r>
              <a:rPr lang="es-ES" sz="2800" b="1" dirty="0">
                <a:solidFill>
                  <a:srgbClr val="FF0000"/>
                </a:solidFill>
                <a:latin typeface="Helvetica-Narrow" pitchFamily="2" charset="0"/>
                <a:cs typeface="Times New Roman" pitchFamily="18" charset="0"/>
              </a:rPr>
              <a:t>marihuana, </a:t>
            </a:r>
            <a:r>
              <a:rPr lang="es-ES" sz="2800" b="1" dirty="0" smtClean="0">
                <a:solidFill>
                  <a:srgbClr val="FF0000"/>
                </a:solidFill>
                <a:latin typeface="Helvetica-Narrow" pitchFamily="2" charset="0"/>
                <a:cs typeface="Times New Roman" pitchFamily="18" charset="0"/>
              </a:rPr>
              <a:t>LSD </a:t>
            </a:r>
            <a:r>
              <a:rPr lang="es-ES" sz="2800" b="1" dirty="0">
                <a:solidFill>
                  <a:srgbClr val="FF0000"/>
                </a:solidFill>
                <a:latin typeface="Helvetica-Narrow" pitchFamily="2" charset="0"/>
                <a:cs typeface="Times New Roman" pitchFamily="18" charset="0"/>
              </a:rPr>
              <a:t>(ácido lisérgico), hongos </a:t>
            </a:r>
            <a:r>
              <a:rPr lang="es-ES" sz="2800" b="1" dirty="0" smtClean="0">
                <a:solidFill>
                  <a:srgbClr val="FF0000"/>
                </a:solidFill>
                <a:latin typeface="Helvetica-Narrow" pitchFamily="2" charset="0"/>
                <a:cs typeface="Times New Roman" pitchFamily="18" charset="0"/>
              </a:rPr>
              <a:t>alucinógenos, </a:t>
            </a:r>
            <a:r>
              <a:rPr lang="es-ES" sz="2800" b="1" dirty="0">
                <a:solidFill>
                  <a:srgbClr val="FF0000"/>
                </a:solidFill>
                <a:latin typeface="Helvetica-Narrow" pitchFamily="2" charset="0"/>
                <a:cs typeface="Times New Roman" pitchFamily="18" charset="0"/>
              </a:rPr>
              <a:t>etc.</a:t>
            </a:r>
            <a:r>
              <a:rPr lang="es-ES" sz="2800" b="1" dirty="0">
                <a:solidFill>
                  <a:srgbClr val="FF0000"/>
                </a:solidFill>
                <a:latin typeface="GoudyOlSt BT" pitchFamily="18" charset="0"/>
                <a:cs typeface="Times New Roman" pitchFamily="18" charset="0"/>
              </a:rPr>
              <a:t> </a:t>
            </a:r>
          </a:p>
        </p:txBody>
      </p:sp>
      <p:sp>
        <p:nvSpPr>
          <p:cNvPr id="4120" name="Rectangle 24"/>
          <p:cNvSpPr>
            <a:spLocks noChangeArrowheads="1"/>
          </p:cNvSpPr>
          <p:nvPr/>
        </p:nvSpPr>
        <p:spPr bwMode="auto">
          <a:xfrm>
            <a:off x="251520" y="2780928"/>
            <a:ext cx="4724400" cy="3908762"/>
          </a:xfrm>
          <a:prstGeom prst="rect">
            <a:avLst/>
          </a:prstGeom>
          <a:noFill/>
          <a:ln w="9525">
            <a:noFill/>
            <a:miter lim="800000"/>
            <a:headEnd/>
            <a:tailEnd/>
          </a:ln>
          <a:effectLst/>
        </p:spPr>
        <p:txBody>
          <a:bodyPr wrap="square">
            <a:spAutoFit/>
          </a:bodyPr>
          <a:lstStyle/>
          <a:p>
            <a:pPr>
              <a:defRPr/>
            </a:pPr>
            <a:r>
              <a:rPr lang="es-ES_tradnl" sz="2400" b="1" dirty="0">
                <a:solidFill>
                  <a:srgbClr val="CC3300"/>
                </a:solidFill>
                <a:effectLst>
                  <a:outerShdw blurRad="38100" dist="38100" dir="2700000" algn="tl">
                    <a:srgbClr val="000000"/>
                  </a:outerShdw>
                </a:effectLst>
                <a:latin typeface="GoudyOlSt BT" pitchFamily="18" charset="0"/>
                <a:cs typeface="Times New Roman" pitchFamily="18" charset="0"/>
              </a:rPr>
              <a:t>PROTESTA JUVENIL</a:t>
            </a:r>
            <a:r>
              <a:rPr lang="es-ES" sz="2400" b="1" dirty="0">
                <a:solidFill>
                  <a:srgbClr val="003366"/>
                </a:solidFill>
                <a:effectLst>
                  <a:outerShdw blurRad="38100" dist="38100" dir="2700000" algn="tl">
                    <a:srgbClr val="000000"/>
                  </a:outerShdw>
                </a:effectLst>
                <a:latin typeface="GoudyOlSt BT" pitchFamily="18" charset="0"/>
                <a:cs typeface="Times New Roman" pitchFamily="18" charset="0"/>
              </a:rPr>
              <a:t> </a:t>
            </a:r>
            <a:endParaRPr lang="es-ES_tradnl" sz="2400" b="1" dirty="0">
              <a:solidFill>
                <a:srgbClr val="003366"/>
              </a:solidFill>
              <a:effectLst>
                <a:outerShdw blurRad="38100" dist="38100" dir="2700000" algn="tl">
                  <a:srgbClr val="000000"/>
                </a:outerShdw>
              </a:effectLst>
              <a:latin typeface="GoudyOlSt BT" pitchFamily="18" charset="0"/>
              <a:cs typeface="Times New Roman" pitchFamily="18" charset="0"/>
            </a:endParaRPr>
          </a:p>
          <a:p>
            <a:pPr>
              <a:buFont typeface="Arial" pitchFamily="34" charset="0"/>
              <a:buChar char="•"/>
              <a:defRPr/>
            </a:pPr>
            <a:r>
              <a:rPr lang="es-ES" sz="2800" b="1" dirty="0" smtClean="0">
                <a:solidFill>
                  <a:srgbClr val="003366"/>
                </a:solidFill>
                <a:latin typeface="GoudyOlSt BT" pitchFamily="18" charset="0"/>
                <a:cs typeface="Times New Roman" pitchFamily="18" charset="0"/>
              </a:rPr>
              <a:t>Heredada </a:t>
            </a:r>
            <a:r>
              <a:rPr lang="es-ES" sz="2800" b="1" dirty="0">
                <a:solidFill>
                  <a:srgbClr val="003366"/>
                </a:solidFill>
                <a:latin typeface="GoudyOlSt BT" pitchFamily="18" charset="0"/>
                <a:cs typeface="Times New Roman" pitchFamily="18" charset="0"/>
              </a:rPr>
              <a:t>de los años 60’ </a:t>
            </a:r>
            <a:endParaRPr lang="es-ES_tradnl" sz="2800" b="1" dirty="0">
              <a:solidFill>
                <a:srgbClr val="003366"/>
              </a:solidFill>
              <a:latin typeface="GoudyOlSt BT" pitchFamily="18" charset="0"/>
              <a:cs typeface="Times New Roman" pitchFamily="18" charset="0"/>
            </a:endParaRPr>
          </a:p>
          <a:p>
            <a:pPr>
              <a:buFontTx/>
              <a:buChar char="•"/>
              <a:defRPr/>
            </a:pPr>
            <a:r>
              <a:rPr lang="es-ES_tradnl" sz="2800" b="1" dirty="0" smtClean="0">
                <a:solidFill>
                  <a:srgbClr val="003366"/>
                </a:solidFill>
                <a:latin typeface="GoudyOlSt BT" pitchFamily="18" charset="0"/>
                <a:cs typeface="Times New Roman" pitchFamily="18" charset="0"/>
              </a:rPr>
              <a:t>Q</a:t>
            </a:r>
            <a:r>
              <a:rPr lang="es-ES" sz="2800" b="1" dirty="0" err="1" smtClean="0">
                <a:solidFill>
                  <a:srgbClr val="003366"/>
                </a:solidFill>
                <a:latin typeface="GoudyOlSt BT" pitchFamily="18" charset="0"/>
                <a:cs typeface="Times New Roman" pitchFamily="18" charset="0"/>
              </a:rPr>
              <a:t>uiebre</a:t>
            </a:r>
            <a:r>
              <a:rPr lang="es-ES" sz="2800" b="1" dirty="0" smtClean="0">
                <a:solidFill>
                  <a:srgbClr val="003366"/>
                </a:solidFill>
                <a:latin typeface="GoudyOlSt BT" pitchFamily="18" charset="0"/>
                <a:cs typeface="Times New Roman" pitchFamily="18" charset="0"/>
              </a:rPr>
              <a:t> (y no solo rebelión) generacional contra el mundo </a:t>
            </a:r>
            <a:r>
              <a:rPr lang="es-ES" sz="2800" b="1" dirty="0">
                <a:solidFill>
                  <a:srgbClr val="003366"/>
                </a:solidFill>
                <a:latin typeface="GoudyOlSt BT" pitchFamily="18" charset="0"/>
                <a:cs typeface="Times New Roman" pitchFamily="18" charset="0"/>
              </a:rPr>
              <a:t>viejo. </a:t>
            </a:r>
            <a:endParaRPr lang="es-ES" sz="2800" b="1" dirty="0" smtClean="0">
              <a:solidFill>
                <a:srgbClr val="003366"/>
              </a:solidFill>
              <a:latin typeface="GoudyOlSt BT" pitchFamily="18" charset="0"/>
              <a:cs typeface="Times New Roman" pitchFamily="18" charset="0"/>
            </a:endParaRPr>
          </a:p>
          <a:p>
            <a:pPr>
              <a:buFont typeface="Arial" pitchFamily="34" charset="0"/>
              <a:buChar char="•"/>
              <a:defRPr/>
            </a:pPr>
            <a:r>
              <a:rPr lang="es-ES" sz="2800" b="1" dirty="0" smtClean="0">
                <a:solidFill>
                  <a:srgbClr val="003366"/>
                </a:solidFill>
                <a:latin typeface="GoudyOlSt BT" pitchFamily="18" charset="0"/>
                <a:cs typeface="Times New Roman" pitchFamily="18" charset="0"/>
              </a:rPr>
              <a:t>Nuevas formas de un malestar social y cultural. </a:t>
            </a:r>
          </a:p>
          <a:p>
            <a:pPr>
              <a:buFont typeface="Arial" pitchFamily="34" charset="0"/>
              <a:buChar char="•"/>
              <a:defRPr/>
            </a:pPr>
            <a:r>
              <a:rPr lang="es-ES" sz="2800" b="1" dirty="0" smtClean="0">
                <a:solidFill>
                  <a:srgbClr val="003366"/>
                </a:solidFill>
                <a:latin typeface="GoudyOlSt BT" pitchFamily="18" charset="0"/>
                <a:cs typeface="Times New Roman" pitchFamily="18" charset="0"/>
              </a:rPr>
              <a:t>Iconos culturales: Los Beatles y Sui generis.</a:t>
            </a:r>
            <a:endParaRPr lang="es-ES_tradnl" sz="2800" b="1" dirty="0">
              <a:solidFill>
                <a:srgbClr val="003366"/>
              </a:solidFill>
              <a:latin typeface="GoudyOlSt BT" pitchFamily="18" charset="0"/>
              <a:cs typeface="Times New Roman" pitchFamily="18" charset="0"/>
            </a:endParaRPr>
          </a:p>
        </p:txBody>
      </p:sp>
      <p:sp>
        <p:nvSpPr>
          <p:cNvPr id="5125" name="Rectangle 41"/>
          <p:cNvSpPr>
            <a:spLocks noChangeArrowheads="1"/>
          </p:cNvSpPr>
          <p:nvPr/>
        </p:nvSpPr>
        <p:spPr bwMode="auto">
          <a:xfrm>
            <a:off x="6553200" y="228600"/>
            <a:ext cx="2362200" cy="2514600"/>
          </a:xfrm>
          <a:prstGeom prst="rect">
            <a:avLst/>
          </a:prstGeom>
          <a:noFill/>
          <a:ln w="38100">
            <a:solidFill>
              <a:srgbClr val="FFFFFF"/>
            </a:solidFill>
            <a:miter lim="800000"/>
            <a:headEnd/>
            <a:tailEnd/>
          </a:ln>
        </p:spPr>
        <p:txBody>
          <a:bodyPr wrap="none" anchor="ctr"/>
          <a:lstStyle/>
          <a:p>
            <a:pPr algn="ctr"/>
            <a:endParaRPr lang="es-AR">
              <a:solidFill>
                <a:srgbClr val="003366"/>
              </a:solidFill>
            </a:endParaRPr>
          </a:p>
        </p:txBody>
      </p:sp>
      <p:sp>
        <p:nvSpPr>
          <p:cNvPr id="5127" name="Rectangle 43"/>
          <p:cNvSpPr>
            <a:spLocks noChangeArrowheads="1"/>
          </p:cNvSpPr>
          <p:nvPr/>
        </p:nvSpPr>
        <p:spPr bwMode="auto">
          <a:xfrm>
            <a:off x="4572000" y="1066800"/>
            <a:ext cx="2362200" cy="2057400"/>
          </a:xfrm>
          <a:prstGeom prst="rect">
            <a:avLst/>
          </a:prstGeom>
          <a:noFill/>
          <a:ln w="38100">
            <a:solidFill>
              <a:srgbClr val="FFFFFF"/>
            </a:solidFill>
            <a:miter lim="800000"/>
            <a:headEnd/>
            <a:tailEnd/>
          </a:ln>
        </p:spPr>
        <p:txBody>
          <a:bodyPr wrap="none" anchor="ctr"/>
          <a:lstStyle/>
          <a:p>
            <a:pPr algn="ctr"/>
            <a:endParaRPr lang="es-AR">
              <a:solidFill>
                <a:srgbClr val="003366"/>
              </a:solidFill>
            </a:endParaRPr>
          </a:p>
        </p:txBody>
      </p:sp>
      <p:sp>
        <p:nvSpPr>
          <p:cNvPr id="4140" name="Rectangle 44"/>
          <p:cNvSpPr>
            <a:spLocks noChangeArrowheads="1"/>
          </p:cNvSpPr>
          <p:nvPr/>
        </p:nvSpPr>
        <p:spPr bwMode="auto">
          <a:xfrm>
            <a:off x="990600" y="304800"/>
            <a:ext cx="6858000" cy="609600"/>
          </a:xfrm>
          <a:prstGeom prst="rect">
            <a:avLst/>
          </a:prstGeom>
          <a:noFill/>
          <a:ln w="9525">
            <a:noFill/>
            <a:miter lim="800000"/>
            <a:headEnd/>
            <a:tailEnd/>
          </a:ln>
          <a:effectLst/>
        </p:spPr>
        <p:txBody>
          <a:bodyPr anchor="ctr"/>
          <a:lstStyle/>
          <a:p>
            <a:pPr>
              <a:lnSpc>
                <a:spcPct val="75000"/>
              </a:lnSpc>
              <a:defRPr/>
            </a:pPr>
            <a:r>
              <a:rPr lang="es-ES" sz="4800" b="1" dirty="0">
                <a:solidFill>
                  <a:srgbClr val="99CCFF"/>
                </a:solidFill>
                <a:effectLst>
                  <a:outerShdw blurRad="38100" dist="38100" dir="2700000" algn="tl">
                    <a:srgbClr val="000000"/>
                  </a:outerShdw>
                </a:effectLst>
                <a:latin typeface="GoudyOlSt BT" pitchFamily="18" charset="0"/>
                <a:cs typeface="Times New Roman" pitchFamily="18" charset="0"/>
              </a:rPr>
              <a:t>LA DECADA DEL </a:t>
            </a:r>
            <a:r>
              <a:rPr lang="es-ES" sz="7200" b="1" dirty="0">
                <a:solidFill>
                  <a:srgbClr val="99CCFF"/>
                </a:solidFill>
                <a:effectLst>
                  <a:outerShdw blurRad="38100" dist="38100" dir="2700000" algn="tl">
                    <a:srgbClr val="000000"/>
                  </a:outerShdw>
                </a:effectLst>
                <a:latin typeface="GoudyOlSt BT" pitchFamily="18" charset="0"/>
                <a:cs typeface="Times New Roman" pitchFamily="18" charset="0"/>
              </a:rPr>
              <a:t>70’</a:t>
            </a:r>
            <a:r>
              <a:rPr lang="es-ES" sz="4800" b="1" dirty="0">
                <a:solidFill>
                  <a:srgbClr val="99CCFF"/>
                </a:solidFill>
                <a:effectLst>
                  <a:outerShdw blurRad="38100" dist="38100" dir="2700000" algn="tl">
                    <a:srgbClr val="000000"/>
                  </a:outerShdw>
                </a:effectLst>
                <a:latin typeface="GoudyOlSt BT" pitchFamily="18" charset="0"/>
                <a:cs typeface="Arial" charset="0"/>
              </a:rPr>
              <a:t> </a:t>
            </a:r>
          </a:p>
        </p:txBody>
      </p:sp>
      <p:pic>
        <p:nvPicPr>
          <p:cNvPr id="5129" name="Picture 45" descr="woodstock2"/>
          <p:cNvPicPr>
            <a:picLocks noChangeAspect="1" noChangeArrowheads="1"/>
          </p:cNvPicPr>
          <p:nvPr/>
        </p:nvPicPr>
        <p:blipFill>
          <a:blip r:embed="rId2" cstate="print"/>
          <a:srcRect/>
          <a:stretch>
            <a:fillRect/>
          </a:stretch>
        </p:blipFill>
        <p:spPr bwMode="auto">
          <a:xfrm>
            <a:off x="5724128" y="4293096"/>
            <a:ext cx="3047380" cy="2340622"/>
          </a:xfrm>
          <a:prstGeom prst="rect">
            <a:avLst/>
          </a:prstGeom>
          <a:noFill/>
          <a:ln w="9525">
            <a:noFill/>
            <a:miter lim="800000"/>
            <a:headEnd/>
            <a:tailEnd/>
          </a:ln>
        </p:spPr>
      </p:pic>
      <p:sp>
        <p:nvSpPr>
          <p:cNvPr id="5131" name="Rectangle 50"/>
          <p:cNvSpPr>
            <a:spLocks noChangeArrowheads="1"/>
          </p:cNvSpPr>
          <p:nvPr/>
        </p:nvSpPr>
        <p:spPr bwMode="auto">
          <a:xfrm>
            <a:off x="5715000" y="3733800"/>
            <a:ext cx="3276600" cy="457200"/>
          </a:xfrm>
          <a:prstGeom prst="rect">
            <a:avLst/>
          </a:prstGeom>
          <a:solidFill>
            <a:srgbClr val="FFFFFF">
              <a:alpha val="50195"/>
            </a:srgbClr>
          </a:solidFill>
          <a:ln w="9525">
            <a:noFill/>
            <a:miter lim="800000"/>
            <a:headEnd/>
            <a:tailEnd/>
          </a:ln>
        </p:spPr>
        <p:txBody>
          <a:bodyPr wrap="none" anchor="ctr"/>
          <a:lstStyle/>
          <a:p>
            <a:endParaRPr lang="es-AR"/>
          </a:p>
        </p:txBody>
      </p:sp>
      <p:sp>
        <p:nvSpPr>
          <p:cNvPr id="5132" name="Rectangle 51"/>
          <p:cNvSpPr>
            <a:spLocks noChangeArrowheads="1"/>
          </p:cNvSpPr>
          <p:nvPr/>
        </p:nvSpPr>
        <p:spPr bwMode="auto">
          <a:xfrm>
            <a:off x="5105400" y="3276600"/>
            <a:ext cx="3657600" cy="457200"/>
          </a:xfrm>
          <a:prstGeom prst="rect">
            <a:avLst/>
          </a:prstGeom>
          <a:solidFill>
            <a:srgbClr val="FFFFFF">
              <a:alpha val="50195"/>
            </a:srgbClr>
          </a:solidFill>
          <a:ln w="9525">
            <a:noFill/>
            <a:miter lim="800000"/>
            <a:headEnd/>
            <a:tailEnd/>
          </a:ln>
        </p:spPr>
        <p:txBody>
          <a:bodyPr wrap="none" anchor="ctr"/>
          <a:lstStyle/>
          <a:p>
            <a:endParaRPr lang="es-AR"/>
          </a:p>
        </p:txBody>
      </p:sp>
      <p:sp>
        <p:nvSpPr>
          <p:cNvPr id="4148" name="Rectangle 52"/>
          <p:cNvSpPr>
            <a:spLocks noChangeArrowheads="1"/>
          </p:cNvSpPr>
          <p:nvPr/>
        </p:nvSpPr>
        <p:spPr bwMode="auto">
          <a:xfrm>
            <a:off x="5715000" y="3657600"/>
            <a:ext cx="3276600" cy="579438"/>
          </a:xfrm>
          <a:prstGeom prst="rect">
            <a:avLst/>
          </a:prstGeom>
          <a:noFill/>
          <a:ln w="9525">
            <a:noFill/>
            <a:miter lim="800000"/>
            <a:headEnd/>
            <a:tailEnd/>
          </a:ln>
          <a:effectLst/>
        </p:spPr>
        <p:txBody>
          <a:bodyPr>
            <a:spAutoFit/>
          </a:bodyPr>
          <a:lstStyle/>
          <a:p>
            <a:pPr algn="ctr">
              <a:defRPr/>
            </a:pPr>
            <a:r>
              <a:rPr lang="es-ES" sz="3200" b="1">
                <a:solidFill>
                  <a:srgbClr val="CC3300"/>
                </a:solidFill>
                <a:effectLst>
                  <a:outerShdw blurRad="38100" dist="38100" dir="2700000" algn="tl">
                    <a:srgbClr val="000000"/>
                  </a:outerShdw>
                </a:effectLst>
                <a:latin typeface="GoudyOlSt BT" pitchFamily="18" charset="0"/>
                <a:cs typeface="Times New Roman" pitchFamily="18" charset="0"/>
              </a:rPr>
              <a:t>IDEALIZACION</a:t>
            </a:r>
            <a:endParaRPr lang="es-ES" sz="3200" b="1">
              <a:solidFill>
                <a:srgbClr val="FFCC66"/>
              </a:solidFill>
              <a:latin typeface="GoudyOlSt BT" pitchFamily="18" charset="0"/>
              <a:cs typeface="Times New Roman" pitchFamily="18" charset="0"/>
            </a:endParaRPr>
          </a:p>
        </p:txBody>
      </p:sp>
      <p:sp>
        <p:nvSpPr>
          <p:cNvPr id="4149" name="Rectangle 53"/>
          <p:cNvSpPr>
            <a:spLocks noChangeArrowheads="1"/>
          </p:cNvSpPr>
          <p:nvPr/>
        </p:nvSpPr>
        <p:spPr bwMode="auto">
          <a:xfrm>
            <a:off x="5105400" y="3200400"/>
            <a:ext cx="3657600" cy="579438"/>
          </a:xfrm>
          <a:prstGeom prst="rect">
            <a:avLst/>
          </a:prstGeom>
          <a:noFill/>
          <a:ln w="9525">
            <a:noFill/>
            <a:miter lim="800000"/>
            <a:headEnd/>
            <a:tailEnd/>
          </a:ln>
          <a:effectLst/>
        </p:spPr>
        <p:txBody>
          <a:bodyPr>
            <a:spAutoFit/>
          </a:bodyPr>
          <a:lstStyle/>
          <a:p>
            <a:pPr algn="ctr">
              <a:defRPr/>
            </a:pPr>
            <a:r>
              <a:rPr lang="es-ES" sz="3200" b="1">
                <a:solidFill>
                  <a:srgbClr val="3366CC"/>
                </a:solidFill>
                <a:effectLst>
                  <a:outerShdw blurRad="38100" dist="38100" dir="2700000" algn="tl">
                    <a:srgbClr val="000000"/>
                  </a:outerShdw>
                </a:effectLst>
                <a:latin typeface="GoudyOlSt BT" pitchFamily="18" charset="0"/>
                <a:cs typeface="Times New Roman" pitchFamily="18" charset="0"/>
              </a:rPr>
              <a:t>ROMANTICISMO</a:t>
            </a:r>
            <a:r>
              <a:rPr lang="es-ES" sz="3200" b="1">
                <a:solidFill>
                  <a:srgbClr val="3366CC"/>
                </a:solidFill>
                <a:latin typeface="GoudyOlSt BT" pitchFamily="18" charset="0"/>
                <a:cs typeface="Times New Roman" pitchFamily="18" charset="0"/>
              </a:rPr>
              <a:t> </a:t>
            </a:r>
          </a:p>
        </p:txBody>
      </p:sp>
      <p:pic>
        <p:nvPicPr>
          <p:cNvPr id="18434" name="Picture 2" descr="http://weedbrothers.files.wordpress.com/2007/10/hippie.jpg"/>
          <p:cNvPicPr>
            <a:picLocks noChangeAspect="1" noChangeArrowheads="1"/>
          </p:cNvPicPr>
          <p:nvPr/>
        </p:nvPicPr>
        <p:blipFill>
          <a:blip r:embed="rId3" cstate="print"/>
          <a:srcRect/>
          <a:stretch>
            <a:fillRect/>
          </a:stretch>
        </p:blipFill>
        <p:spPr bwMode="auto">
          <a:xfrm>
            <a:off x="6084168" y="1196752"/>
            <a:ext cx="2583714" cy="21406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1371600" y="304800"/>
            <a:ext cx="6324600" cy="609600"/>
          </a:xfrm>
          <a:prstGeom prst="rect">
            <a:avLst/>
          </a:prstGeom>
          <a:noFill/>
          <a:ln w="9525">
            <a:noFill/>
            <a:miter lim="800000"/>
            <a:headEnd/>
            <a:tailEnd/>
          </a:ln>
          <a:effectLst/>
        </p:spPr>
        <p:txBody>
          <a:bodyPr anchor="ctr"/>
          <a:lstStyle/>
          <a:p>
            <a:pPr algn="ctr">
              <a:lnSpc>
                <a:spcPct val="75000"/>
              </a:lnSpc>
              <a:defRPr/>
            </a:pPr>
            <a:endParaRPr lang="es-ES" sz="4800" b="1" dirty="0">
              <a:solidFill>
                <a:srgbClr val="99CCFF"/>
              </a:solidFill>
              <a:effectLst>
                <a:outerShdw blurRad="38100" dist="38100" dir="2700000" algn="tl">
                  <a:srgbClr val="000000"/>
                </a:outerShdw>
              </a:effectLst>
              <a:latin typeface="GoudyOlSt BT" pitchFamily="18" charset="0"/>
              <a:cs typeface="Times New Roman" pitchFamily="18" charset="0"/>
            </a:endParaRPr>
          </a:p>
        </p:txBody>
      </p:sp>
      <p:sp>
        <p:nvSpPr>
          <p:cNvPr id="6147" name="Rectangle 8"/>
          <p:cNvSpPr>
            <a:spLocks noChangeArrowheads="1"/>
          </p:cNvSpPr>
          <p:nvPr/>
        </p:nvSpPr>
        <p:spPr bwMode="auto">
          <a:xfrm>
            <a:off x="1600200" y="806450"/>
            <a:ext cx="5715000" cy="641350"/>
          </a:xfrm>
          <a:prstGeom prst="rect">
            <a:avLst/>
          </a:prstGeom>
          <a:noFill/>
          <a:ln w="9525">
            <a:noFill/>
            <a:miter lim="800000"/>
            <a:headEnd/>
            <a:tailEnd/>
          </a:ln>
        </p:spPr>
        <p:txBody>
          <a:bodyPr>
            <a:spAutoFit/>
          </a:bodyPr>
          <a:lstStyle/>
          <a:p>
            <a:pPr algn="ctr"/>
            <a:r>
              <a:rPr lang="es-ES_tradnl" sz="3600" b="1">
                <a:solidFill>
                  <a:schemeClr val="bg1"/>
                </a:solidFill>
                <a:latin typeface="Helvetica-Narrow" pitchFamily="2" charset="0"/>
                <a:cs typeface="Times New Roman" pitchFamily="18" charset="0"/>
              </a:rPr>
              <a:t>“P</a:t>
            </a:r>
            <a:r>
              <a:rPr lang="es-ES" sz="3600" b="1">
                <a:solidFill>
                  <a:schemeClr val="bg1"/>
                </a:solidFill>
                <a:latin typeface="Helvetica-Narrow" pitchFamily="2" charset="0"/>
                <a:cs typeface="Times New Roman" pitchFamily="18" charset="0"/>
              </a:rPr>
              <a:t>SIQUIATR</a:t>
            </a:r>
            <a:r>
              <a:rPr lang="es-ES_tradnl" sz="3600" b="1">
                <a:solidFill>
                  <a:schemeClr val="bg1"/>
                </a:solidFill>
                <a:latin typeface="Helvetica-Narrow" pitchFamily="2" charset="0"/>
                <a:cs typeface="Times New Roman" pitchFamily="18" charset="0"/>
              </a:rPr>
              <a:t>Í</a:t>
            </a:r>
            <a:r>
              <a:rPr lang="es-ES" sz="3600" b="1">
                <a:solidFill>
                  <a:schemeClr val="bg1"/>
                </a:solidFill>
                <a:latin typeface="Helvetica-Narrow" pitchFamily="2" charset="0"/>
                <a:cs typeface="Times New Roman" pitchFamily="18" charset="0"/>
              </a:rPr>
              <a:t>A TRADICIONAL</a:t>
            </a:r>
            <a:r>
              <a:rPr lang="es-ES_tradnl" sz="3600" b="1">
                <a:solidFill>
                  <a:schemeClr val="bg1"/>
                </a:solidFill>
                <a:latin typeface="Helvetica-Narrow" pitchFamily="2" charset="0"/>
                <a:cs typeface="Times New Roman" pitchFamily="18" charset="0"/>
              </a:rPr>
              <a:t>”</a:t>
            </a:r>
            <a:endParaRPr lang="es-ES" sz="3600" b="1">
              <a:solidFill>
                <a:schemeClr val="bg1"/>
              </a:solidFill>
              <a:latin typeface="Helvetica-Narrow" pitchFamily="2" charset="0"/>
              <a:cs typeface="Times New Roman" pitchFamily="18" charset="0"/>
            </a:endParaRPr>
          </a:p>
        </p:txBody>
      </p:sp>
      <p:pic>
        <p:nvPicPr>
          <p:cNvPr id="6148" name="Picture 9" descr="Cenareso"/>
          <p:cNvPicPr>
            <a:picLocks noChangeAspect="1" noChangeArrowheads="1"/>
          </p:cNvPicPr>
          <p:nvPr/>
        </p:nvPicPr>
        <p:blipFill>
          <a:blip r:embed="rId2" cstate="print"/>
          <a:srcRect/>
          <a:stretch>
            <a:fillRect/>
          </a:stretch>
        </p:blipFill>
        <p:spPr bwMode="auto">
          <a:xfrm>
            <a:off x="5076056" y="1772816"/>
            <a:ext cx="3670849" cy="2304256"/>
          </a:xfrm>
          <a:prstGeom prst="rect">
            <a:avLst/>
          </a:prstGeom>
          <a:noFill/>
          <a:ln w="9525">
            <a:noFill/>
            <a:miter lim="800000"/>
            <a:headEnd/>
            <a:tailEnd/>
          </a:ln>
        </p:spPr>
      </p:pic>
      <p:sp>
        <p:nvSpPr>
          <p:cNvPr id="5131" name="Rectangle 11"/>
          <p:cNvSpPr>
            <a:spLocks noChangeArrowheads="1"/>
          </p:cNvSpPr>
          <p:nvPr/>
        </p:nvSpPr>
        <p:spPr bwMode="auto">
          <a:xfrm>
            <a:off x="1043608" y="188640"/>
            <a:ext cx="8100392" cy="563231"/>
          </a:xfrm>
          <a:prstGeom prst="rect">
            <a:avLst/>
          </a:prstGeom>
          <a:noFill/>
          <a:ln w="9525">
            <a:noFill/>
            <a:miter lim="800000"/>
            <a:headEnd/>
            <a:tailEnd/>
          </a:ln>
          <a:effectLst/>
        </p:spPr>
        <p:txBody>
          <a:bodyPr wrap="square">
            <a:spAutoFit/>
          </a:bodyPr>
          <a:lstStyle/>
          <a:p>
            <a:pPr algn="ctr">
              <a:lnSpc>
                <a:spcPct val="85000"/>
              </a:lnSpc>
              <a:defRPr/>
            </a:pPr>
            <a:r>
              <a:rPr lang="es-ES" sz="3600" b="1" dirty="0">
                <a:solidFill>
                  <a:srgbClr val="0066CC"/>
                </a:solidFill>
                <a:effectLst>
                  <a:outerShdw blurRad="38100" dist="38100" dir="2700000" algn="tl">
                    <a:srgbClr val="000000"/>
                  </a:outerShdw>
                </a:effectLst>
                <a:latin typeface="GoudyOlSt BT" pitchFamily="18" charset="0"/>
                <a:cs typeface="Times New Roman" pitchFamily="18" charset="0"/>
              </a:rPr>
              <a:t>CREACION DEL </a:t>
            </a:r>
            <a:r>
              <a:rPr lang="es-ES" sz="3600" b="1" dirty="0" smtClean="0">
                <a:solidFill>
                  <a:srgbClr val="0066CC"/>
                </a:solidFill>
                <a:effectLst>
                  <a:outerShdw blurRad="38100" dist="38100" dir="2700000" algn="tl">
                    <a:srgbClr val="000000"/>
                  </a:outerShdw>
                </a:effectLst>
                <a:latin typeface="GoudyOlSt BT" pitchFamily="18" charset="0"/>
                <a:cs typeface="Times New Roman" pitchFamily="18" charset="0"/>
              </a:rPr>
              <a:t>CENARESO</a:t>
            </a:r>
            <a:endParaRPr lang="es-ES_tradnl" sz="3600" b="1" dirty="0">
              <a:solidFill>
                <a:srgbClr val="0066CC"/>
              </a:solidFill>
              <a:effectLst>
                <a:outerShdw blurRad="38100" dist="38100" dir="2700000" algn="tl">
                  <a:srgbClr val="000000"/>
                </a:outerShdw>
              </a:effectLst>
              <a:latin typeface="GoudyOlSt BT" pitchFamily="18" charset="0"/>
              <a:cs typeface="Times New Roman" pitchFamily="18" charset="0"/>
            </a:endParaRPr>
          </a:p>
        </p:txBody>
      </p:sp>
      <p:sp>
        <p:nvSpPr>
          <p:cNvPr id="10" name="9 CuadroTexto"/>
          <p:cNvSpPr txBox="1"/>
          <p:nvPr/>
        </p:nvSpPr>
        <p:spPr>
          <a:xfrm>
            <a:off x="1115616" y="1268760"/>
            <a:ext cx="4032448" cy="6555641"/>
          </a:xfrm>
          <a:prstGeom prst="rect">
            <a:avLst/>
          </a:prstGeom>
          <a:noFill/>
        </p:spPr>
        <p:txBody>
          <a:bodyPr wrap="square" rtlCol="0">
            <a:spAutoFit/>
          </a:bodyPr>
          <a:lstStyle/>
          <a:p>
            <a:pPr>
              <a:buFont typeface="Arial" pitchFamily="34" charset="0"/>
              <a:buChar char="•"/>
            </a:pPr>
            <a:r>
              <a:rPr lang="es-AR" sz="2000" dirty="0" smtClean="0"/>
              <a:t>Fue creado por la ley N° 20 332 (inspirado en el hospital psiquiátrico de </a:t>
            </a:r>
            <a:r>
              <a:rPr lang="es-AR" sz="2000" dirty="0" err="1" smtClean="0"/>
              <a:t>Marmottan</a:t>
            </a:r>
            <a:r>
              <a:rPr lang="es-AR" sz="2000" dirty="0" smtClean="0"/>
              <a:t>, Francia, por el Dr. Claude </a:t>
            </a:r>
            <a:r>
              <a:rPr lang="es-AR" sz="2000" dirty="0" err="1" smtClean="0"/>
              <a:t>Olivenstein</a:t>
            </a:r>
            <a:r>
              <a:rPr lang="es-AR" sz="2000" dirty="0" smtClean="0"/>
              <a:t>).</a:t>
            </a:r>
          </a:p>
          <a:p>
            <a:endParaRPr lang="es-AR" sz="2000" dirty="0" smtClean="0"/>
          </a:p>
          <a:p>
            <a:pPr>
              <a:buFont typeface="Arial" pitchFamily="34" charset="0"/>
              <a:buChar char="•"/>
            </a:pPr>
            <a:r>
              <a:rPr lang="es-AR" sz="2000" dirty="0" smtClean="0"/>
              <a:t>Es una institución estatal, jerárquica y piramidal.</a:t>
            </a:r>
          </a:p>
          <a:p>
            <a:endParaRPr lang="es-AR" sz="2000" dirty="0" smtClean="0"/>
          </a:p>
          <a:p>
            <a:pPr>
              <a:buFont typeface="Arial" pitchFamily="34" charset="0"/>
              <a:buChar char="•"/>
            </a:pPr>
            <a:r>
              <a:rPr lang="es-AR" sz="2000" dirty="0" smtClean="0"/>
              <a:t>Técnicamente profesionalizada.</a:t>
            </a:r>
          </a:p>
          <a:p>
            <a:pPr>
              <a:buFont typeface="Arial" pitchFamily="34" charset="0"/>
              <a:buChar char="•"/>
            </a:pPr>
            <a:r>
              <a:rPr lang="es-AR" sz="2000" dirty="0" smtClean="0"/>
              <a:t>Monovalente. </a:t>
            </a:r>
          </a:p>
          <a:p>
            <a:endParaRPr lang="es-AR" sz="2000" dirty="0" smtClean="0"/>
          </a:p>
          <a:p>
            <a:pPr>
              <a:buFont typeface="Arial" pitchFamily="34" charset="0"/>
              <a:buChar char="•"/>
            </a:pPr>
            <a:r>
              <a:rPr lang="es-AR" sz="2000" dirty="0" smtClean="0"/>
              <a:t>Comienza atender toxicómanos ambulatoriamente y en el 74´ se interna al primer grupo de pacientes. </a:t>
            </a:r>
          </a:p>
          <a:p>
            <a:pPr>
              <a:buFont typeface="Arial" pitchFamily="34" charset="0"/>
              <a:buChar char="•"/>
            </a:pPr>
            <a:endParaRPr lang="es-AR" sz="2000" dirty="0" smtClean="0"/>
          </a:p>
          <a:p>
            <a:pPr>
              <a:buFont typeface="Arial" pitchFamily="34" charset="0"/>
              <a:buChar char="•"/>
            </a:pPr>
            <a:endParaRPr lang="es-AR" sz="2000" dirty="0" smtClean="0"/>
          </a:p>
          <a:p>
            <a:pPr>
              <a:buFont typeface="Arial" pitchFamily="34" charset="0"/>
              <a:buChar char="•"/>
            </a:pPr>
            <a:endParaRPr lang="es-AR" sz="2000" dirty="0" smtClean="0"/>
          </a:p>
          <a:p>
            <a:pPr>
              <a:buFont typeface="Arial" pitchFamily="34" charset="0"/>
              <a:buChar char="•"/>
            </a:pPr>
            <a:endParaRPr lang="es-AR" sz="2000" dirty="0" smtClean="0"/>
          </a:p>
          <a:p>
            <a:pPr>
              <a:buFont typeface="Arial" pitchFamily="34" charset="0"/>
              <a:buChar char="•"/>
            </a:pPr>
            <a:endParaRPr lang="es-AR" sz="2000" dirty="0" smtClean="0"/>
          </a:p>
          <a:p>
            <a:pPr>
              <a:buFont typeface="Arial" pitchFamily="34" charset="0"/>
              <a:buChar char="•"/>
            </a:pPr>
            <a:endParaRPr lang="es-AR" sz="2000" dirty="0" smtClean="0"/>
          </a:p>
          <a:p>
            <a:pPr>
              <a:buFont typeface="Arial" pitchFamily="34" charset="0"/>
              <a:buChar char="•"/>
            </a:pPr>
            <a:endParaRPr lang="es-AR"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428596" y="857232"/>
            <a:ext cx="6781800" cy="1754326"/>
          </a:xfrm>
          <a:prstGeom prst="rect">
            <a:avLst/>
          </a:prstGeom>
          <a:noFill/>
          <a:ln w="9525">
            <a:noFill/>
            <a:miter lim="800000"/>
            <a:headEnd/>
            <a:tailEnd/>
          </a:ln>
          <a:effectLst/>
        </p:spPr>
        <p:txBody>
          <a:bodyPr wrap="square">
            <a:spAutoFit/>
          </a:bodyPr>
          <a:lstStyle/>
          <a:p>
            <a:pPr>
              <a:lnSpc>
                <a:spcPct val="90000"/>
              </a:lnSpc>
              <a:defRPr/>
            </a:pPr>
            <a:r>
              <a:rPr lang="es-ES_tradnl" sz="2400" b="1" dirty="0">
                <a:solidFill>
                  <a:srgbClr val="FF0000"/>
                </a:solidFill>
                <a:effectLst>
                  <a:outerShdw blurRad="38100" dist="38100" dir="2700000" algn="tl">
                    <a:srgbClr val="000000"/>
                  </a:outerShdw>
                </a:effectLst>
                <a:latin typeface="Helvetica-Narrow" pitchFamily="2" charset="0"/>
                <a:cs typeface="Times New Roman" pitchFamily="18" charset="0"/>
              </a:rPr>
              <a:t>D</a:t>
            </a:r>
            <a:r>
              <a:rPr lang="es-ES" sz="2400" b="1" dirty="0" err="1">
                <a:solidFill>
                  <a:srgbClr val="FF0000"/>
                </a:solidFill>
                <a:effectLst>
                  <a:outerShdw blurRad="38100" dist="38100" dir="2700000" algn="tl">
                    <a:srgbClr val="000000"/>
                  </a:outerShdw>
                </a:effectLst>
                <a:latin typeface="Helvetica-Narrow" pitchFamily="2" charset="0"/>
                <a:cs typeface="Times New Roman" pitchFamily="18" charset="0"/>
              </a:rPr>
              <a:t>rogas</a:t>
            </a:r>
            <a:r>
              <a:rPr lang="es-ES" sz="2400" b="1" dirty="0">
                <a:solidFill>
                  <a:srgbClr val="FF0000"/>
                </a:solidFill>
                <a:effectLst>
                  <a:outerShdw blurRad="38100" dist="38100" dir="2700000" algn="tl">
                    <a:srgbClr val="000000"/>
                  </a:outerShdw>
                </a:effectLst>
                <a:latin typeface="Helvetica-Narrow" pitchFamily="2" charset="0"/>
                <a:cs typeface="Times New Roman" pitchFamily="18" charset="0"/>
              </a:rPr>
              <a:t> m</a:t>
            </a:r>
            <a:r>
              <a:rPr lang="es-ES_tradnl" sz="2400" b="1" dirty="0">
                <a:solidFill>
                  <a:srgbClr val="FF0000"/>
                </a:solidFill>
                <a:effectLst>
                  <a:outerShdw blurRad="38100" dist="38100" dir="2700000" algn="tl">
                    <a:srgbClr val="000000"/>
                  </a:outerShdw>
                </a:effectLst>
                <a:latin typeface="Helvetica-Narrow" pitchFamily="2" charset="0"/>
                <a:cs typeface="Times New Roman" pitchFamily="18" charset="0"/>
              </a:rPr>
              <a:t>á</a:t>
            </a:r>
            <a:r>
              <a:rPr lang="es-ES" sz="2400" b="1" dirty="0">
                <a:solidFill>
                  <a:srgbClr val="FF0000"/>
                </a:solidFill>
                <a:effectLst>
                  <a:outerShdw blurRad="38100" dist="38100" dir="2700000" algn="tl">
                    <a:srgbClr val="000000"/>
                  </a:outerShdw>
                </a:effectLst>
                <a:latin typeface="Helvetica-Narrow" pitchFamily="2" charset="0"/>
                <a:cs typeface="Times New Roman" pitchFamily="18" charset="0"/>
              </a:rPr>
              <a:t>s </a:t>
            </a:r>
            <a:r>
              <a:rPr lang="es-ES" sz="2400" b="1" dirty="0" err="1">
                <a:solidFill>
                  <a:srgbClr val="FF0000"/>
                </a:solidFill>
                <a:effectLst>
                  <a:outerShdw blurRad="38100" dist="38100" dir="2700000" algn="tl">
                    <a:srgbClr val="000000"/>
                  </a:outerShdw>
                </a:effectLst>
                <a:latin typeface="Helvetica-Narrow" pitchFamily="2" charset="0"/>
                <a:cs typeface="Times New Roman" pitchFamily="18" charset="0"/>
              </a:rPr>
              <a:t>uti</a:t>
            </a:r>
            <a:r>
              <a:rPr lang="es-ES_tradnl" sz="2400" b="1" dirty="0">
                <a:solidFill>
                  <a:srgbClr val="FF0000"/>
                </a:solidFill>
                <a:effectLst>
                  <a:outerShdw blurRad="38100" dist="38100" dir="2700000" algn="tl">
                    <a:srgbClr val="000000"/>
                  </a:outerShdw>
                </a:effectLst>
                <a:latin typeface="Helvetica-Narrow" pitchFamily="2" charset="0"/>
                <a:cs typeface="Times New Roman" pitchFamily="18" charset="0"/>
              </a:rPr>
              <a:t>l</a:t>
            </a:r>
            <a:r>
              <a:rPr lang="es-ES" sz="2400" b="1" dirty="0">
                <a:solidFill>
                  <a:srgbClr val="FF0000"/>
                </a:solidFill>
                <a:effectLst>
                  <a:outerShdw blurRad="38100" dist="38100" dir="2700000" algn="tl">
                    <a:srgbClr val="000000"/>
                  </a:outerShdw>
                </a:effectLst>
                <a:latin typeface="Helvetica-Narrow" pitchFamily="2" charset="0"/>
                <a:cs typeface="Times New Roman" pitchFamily="18" charset="0"/>
              </a:rPr>
              <a:t>izadas:</a:t>
            </a:r>
            <a:r>
              <a:rPr lang="es-ES" sz="2400" b="1" dirty="0">
                <a:solidFill>
                  <a:srgbClr val="FF0000"/>
                </a:solidFill>
                <a:latin typeface="Helvetica-Narrow" pitchFamily="2" charset="0"/>
                <a:cs typeface="Times New Roman" pitchFamily="18" charset="0"/>
              </a:rPr>
              <a:t> marihuana, </a:t>
            </a:r>
            <a:r>
              <a:rPr lang="es-ES" sz="2400" b="1" dirty="0" smtClean="0">
                <a:solidFill>
                  <a:srgbClr val="FF0000"/>
                </a:solidFill>
                <a:latin typeface="Helvetica-Narrow" pitchFamily="2" charset="0"/>
                <a:cs typeface="Times New Roman" pitchFamily="18" charset="0"/>
              </a:rPr>
              <a:t>drogas </a:t>
            </a:r>
            <a:r>
              <a:rPr lang="es-ES" sz="2400" b="1" dirty="0">
                <a:solidFill>
                  <a:srgbClr val="FF0000"/>
                </a:solidFill>
                <a:latin typeface="Helvetica-Narrow" pitchFamily="2" charset="0"/>
                <a:cs typeface="Times New Roman" pitchFamily="18" charset="0"/>
              </a:rPr>
              <a:t>mezcladas: </a:t>
            </a:r>
            <a:r>
              <a:rPr lang="es-ES_tradnl" sz="2400" b="1" dirty="0">
                <a:solidFill>
                  <a:srgbClr val="FF0000"/>
                </a:solidFill>
                <a:latin typeface="Helvetica-Narrow" pitchFamily="2" charset="0"/>
                <a:cs typeface="Times New Roman" pitchFamily="18" charset="0"/>
              </a:rPr>
              <a:t>(</a:t>
            </a:r>
            <a:r>
              <a:rPr lang="es-ES" sz="2400" b="1" dirty="0">
                <a:solidFill>
                  <a:srgbClr val="FF0000"/>
                </a:solidFill>
                <a:latin typeface="Helvetica-Narrow" pitchFamily="2" charset="0"/>
                <a:cs typeface="Times New Roman" pitchFamily="18" charset="0"/>
              </a:rPr>
              <a:t>ej.:</a:t>
            </a:r>
            <a:r>
              <a:rPr lang="es-ES_tradnl" sz="2400" b="1" dirty="0">
                <a:solidFill>
                  <a:srgbClr val="FF0000"/>
                </a:solidFill>
                <a:latin typeface="Helvetica-Narrow" pitchFamily="2" charset="0"/>
                <a:cs typeface="Times New Roman" pitchFamily="18" charset="0"/>
              </a:rPr>
              <a:t> </a:t>
            </a:r>
            <a:r>
              <a:rPr lang="es-ES" sz="2400" b="1" dirty="0" err="1">
                <a:solidFill>
                  <a:srgbClr val="FF0000"/>
                </a:solidFill>
                <a:latin typeface="Helvetica-Narrow" pitchFamily="2" charset="0"/>
                <a:cs typeface="Times New Roman" pitchFamily="18" charset="0"/>
              </a:rPr>
              <a:t>anfepramona</a:t>
            </a:r>
            <a:r>
              <a:rPr lang="es-ES" sz="2400" b="1" dirty="0">
                <a:solidFill>
                  <a:srgbClr val="FF0000"/>
                </a:solidFill>
                <a:latin typeface="Helvetica-Narrow" pitchFamily="2" charset="0"/>
                <a:cs typeface="Times New Roman" pitchFamily="18" charset="0"/>
              </a:rPr>
              <a:t> con morfina), </a:t>
            </a:r>
            <a:r>
              <a:rPr lang="es-ES" sz="2400" b="1" dirty="0" err="1">
                <a:solidFill>
                  <a:srgbClr val="FF0000"/>
                </a:solidFill>
                <a:latin typeface="Helvetica-Narrow" pitchFamily="2" charset="0"/>
                <a:cs typeface="Times New Roman" pitchFamily="18" charset="0"/>
              </a:rPr>
              <a:t>laudano</a:t>
            </a:r>
            <a:r>
              <a:rPr lang="es-ES" sz="2400" b="1" dirty="0">
                <a:solidFill>
                  <a:srgbClr val="FF0000"/>
                </a:solidFill>
                <a:latin typeface="Helvetica-Narrow" pitchFamily="2" charset="0"/>
                <a:cs typeface="Times New Roman" pitchFamily="18" charset="0"/>
              </a:rPr>
              <a:t>, anfetaminas y otros </a:t>
            </a:r>
            <a:r>
              <a:rPr lang="es-ES" sz="2400" b="1" dirty="0" smtClean="0">
                <a:solidFill>
                  <a:srgbClr val="FF0000"/>
                </a:solidFill>
                <a:latin typeface="Helvetica-Narrow" pitchFamily="2" charset="0"/>
                <a:cs typeface="Times New Roman" pitchFamily="18" charset="0"/>
              </a:rPr>
              <a:t>psicofármacos, cocaína y aumento del uso de jeringas como vehículos de intercambio, etc</a:t>
            </a:r>
            <a:r>
              <a:rPr lang="es-ES" sz="2400" b="1" dirty="0">
                <a:solidFill>
                  <a:srgbClr val="FF0000"/>
                </a:solidFill>
                <a:latin typeface="Helvetica-Narrow" pitchFamily="2" charset="0"/>
                <a:cs typeface="Times New Roman" pitchFamily="18" charset="0"/>
              </a:rPr>
              <a:t>. </a:t>
            </a:r>
          </a:p>
        </p:txBody>
      </p:sp>
      <p:pic>
        <p:nvPicPr>
          <p:cNvPr id="7171" name="Picture 10" descr="inyectables"/>
          <p:cNvPicPr>
            <a:picLocks noChangeAspect="1" noChangeArrowheads="1"/>
          </p:cNvPicPr>
          <p:nvPr/>
        </p:nvPicPr>
        <p:blipFill>
          <a:blip r:embed="rId2" cstate="print"/>
          <a:srcRect/>
          <a:stretch>
            <a:fillRect/>
          </a:stretch>
        </p:blipFill>
        <p:spPr bwMode="auto">
          <a:xfrm>
            <a:off x="7173913" y="0"/>
            <a:ext cx="1970087" cy="4038600"/>
          </a:xfrm>
          <a:prstGeom prst="rect">
            <a:avLst/>
          </a:prstGeom>
          <a:noFill/>
          <a:ln w="9525">
            <a:noFill/>
            <a:miter lim="800000"/>
            <a:headEnd/>
            <a:tailEnd/>
          </a:ln>
        </p:spPr>
      </p:pic>
      <p:sp>
        <p:nvSpPr>
          <p:cNvPr id="14347" name="Rectangle 11"/>
          <p:cNvSpPr>
            <a:spLocks noChangeArrowheads="1"/>
          </p:cNvSpPr>
          <p:nvPr/>
        </p:nvSpPr>
        <p:spPr bwMode="auto">
          <a:xfrm>
            <a:off x="990600" y="228600"/>
            <a:ext cx="6705600" cy="609600"/>
          </a:xfrm>
          <a:prstGeom prst="rect">
            <a:avLst/>
          </a:prstGeom>
          <a:noFill/>
          <a:ln w="9525">
            <a:noFill/>
            <a:miter lim="800000"/>
            <a:headEnd/>
            <a:tailEnd/>
          </a:ln>
          <a:effectLst/>
        </p:spPr>
        <p:txBody>
          <a:bodyPr anchor="ctr"/>
          <a:lstStyle/>
          <a:p>
            <a:pPr>
              <a:lnSpc>
                <a:spcPct val="75000"/>
              </a:lnSpc>
              <a:defRPr/>
            </a:pPr>
            <a:r>
              <a:rPr lang="es-ES" sz="4400" b="1" dirty="0">
                <a:solidFill>
                  <a:srgbClr val="99CCFF"/>
                </a:solidFill>
                <a:effectLst>
                  <a:outerShdw blurRad="38100" dist="38100" dir="2700000" algn="tl">
                    <a:srgbClr val="000000"/>
                  </a:outerShdw>
                </a:effectLst>
                <a:latin typeface="GoudyOlSt BT" pitchFamily="18" charset="0"/>
                <a:cs typeface="Times New Roman" pitchFamily="18" charset="0"/>
              </a:rPr>
              <a:t>LA DECADA DEL </a:t>
            </a:r>
            <a:r>
              <a:rPr lang="es-ES_tradnl" sz="4400" b="1" dirty="0">
                <a:solidFill>
                  <a:srgbClr val="99CCFF"/>
                </a:solidFill>
                <a:effectLst>
                  <a:outerShdw blurRad="38100" dist="38100" dir="2700000" algn="tl">
                    <a:srgbClr val="000000"/>
                  </a:outerShdw>
                </a:effectLst>
                <a:latin typeface="GoudyOlSt BT" pitchFamily="18" charset="0"/>
                <a:cs typeface="Times New Roman" pitchFamily="18" charset="0"/>
              </a:rPr>
              <a:t>8</a:t>
            </a:r>
            <a:r>
              <a:rPr lang="es-ES" sz="4400" b="1" dirty="0">
                <a:solidFill>
                  <a:srgbClr val="99CCFF"/>
                </a:solidFill>
                <a:effectLst>
                  <a:outerShdw blurRad="38100" dist="38100" dir="2700000" algn="tl">
                    <a:srgbClr val="000000"/>
                  </a:outerShdw>
                </a:effectLst>
                <a:latin typeface="GoudyOlSt BT" pitchFamily="18" charset="0"/>
                <a:cs typeface="Times New Roman" pitchFamily="18" charset="0"/>
              </a:rPr>
              <a:t>0’</a:t>
            </a:r>
            <a:r>
              <a:rPr lang="es-ES" sz="4400" b="1" dirty="0">
                <a:solidFill>
                  <a:srgbClr val="99CCFF"/>
                </a:solidFill>
                <a:effectLst>
                  <a:outerShdw blurRad="38100" dist="38100" dir="2700000" algn="tl">
                    <a:srgbClr val="000000"/>
                  </a:outerShdw>
                </a:effectLst>
                <a:latin typeface="GoudyOlSt BT" pitchFamily="18" charset="0"/>
                <a:cs typeface="Arial" charset="0"/>
              </a:rPr>
              <a:t> </a:t>
            </a:r>
          </a:p>
        </p:txBody>
      </p:sp>
      <p:pic>
        <p:nvPicPr>
          <p:cNvPr id="7173" name="Picture 13" descr="sumo"/>
          <p:cNvPicPr>
            <a:picLocks noChangeAspect="1" noChangeArrowheads="1"/>
          </p:cNvPicPr>
          <p:nvPr/>
        </p:nvPicPr>
        <p:blipFill>
          <a:blip r:embed="rId3" cstate="print"/>
          <a:srcRect/>
          <a:stretch>
            <a:fillRect/>
          </a:stretch>
        </p:blipFill>
        <p:spPr bwMode="auto">
          <a:xfrm>
            <a:off x="214282" y="2643182"/>
            <a:ext cx="2963728" cy="3759862"/>
          </a:xfrm>
          <a:prstGeom prst="rect">
            <a:avLst/>
          </a:prstGeom>
          <a:noFill/>
          <a:ln w="9525">
            <a:noFill/>
            <a:miter lim="800000"/>
            <a:headEnd/>
            <a:tailEnd/>
          </a:ln>
        </p:spPr>
      </p:pic>
      <p:sp>
        <p:nvSpPr>
          <p:cNvPr id="7174" name="Rectangle 17"/>
          <p:cNvSpPr>
            <a:spLocks noChangeArrowheads="1"/>
          </p:cNvSpPr>
          <p:nvPr/>
        </p:nvSpPr>
        <p:spPr bwMode="auto">
          <a:xfrm>
            <a:off x="214282" y="2643182"/>
            <a:ext cx="2971800" cy="3714776"/>
          </a:xfrm>
          <a:prstGeom prst="rect">
            <a:avLst/>
          </a:prstGeom>
          <a:noFill/>
          <a:ln w="38100">
            <a:solidFill>
              <a:schemeClr val="bg1"/>
            </a:solidFill>
            <a:miter lim="800000"/>
            <a:headEnd/>
            <a:tailEnd/>
          </a:ln>
        </p:spPr>
        <p:txBody>
          <a:bodyPr wrap="none" anchor="ctr"/>
          <a:lstStyle/>
          <a:p>
            <a:endParaRPr lang="es-AR"/>
          </a:p>
        </p:txBody>
      </p:sp>
      <p:pic>
        <p:nvPicPr>
          <p:cNvPr id="7175" name="Picture 22" descr="sida"/>
          <p:cNvPicPr>
            <a:picLocks noChangeAspect="1" noChangeArrowheads="1"/>
          </p:cNvPicPr>
          <p:nvPr/>
        </p:nvPicPr>
        <p:blipFill>
          <a:blip r:embed="rId4" cstate="print"/>
          <a:srcRect/>
          <a:stretch>
            <a:fillRect/>
          </a:stretch>
        </p:blipFill>
        <p:spPr bwMode="auto">
          <a:xfrm>
            <a:off x="6837363" y="3962400"/>
            <a:ext cx="2306637" cy="2895600"/>
          </a:xfrm>
          <a:prstGeom prst="rect">
            <a:avLst/>
          </a:prstGeom>
          <a:noFill/>
          <a:ln w="9525">
            <a:noFill/>
            <a:miter lim="800000"/>
            <a:headEnd/>
            <a:tailEnd/>
          </a:ln>
        </p:spPr>
      </p:pic>
      <p:sp>
        <p:nvSpPr>
          <p:cNvPr id="14360" name="Rectangle 24"/>
          <p:cNvSpPr>
            <a:spLocks noChangeArrowheads="1"/>
          </p:cNvSpPr>
          <p:nvPr/>
        </p:nvSpPr>
        <p:spPr bwMode="auto">
          <a:xfrm>
            <a:off x="3347864" y="3000372"/>
            <a:ext cx="3657600" cy="3139321"/>
          </a:xfrm>
          <a:prstGeom prst="rect">
            <a:avLst/>
          </a:prstGeom>
          <a:noFill/>
          <a:ln w="9525">
            <a:noFill/>
            <a:miter lim="800000"/>
            <a:headEnd/>
            <a:tailEnd/>
          </a:ln>
          <a:effectLst/>
        </p:spPr>
        <p:txBody>
          <a:bodyPr wrap="square">
            <a:spAutoFit/>
          </a:bodyPr>
          <a:lstStyle/>
          <a:p>
            <a:pPr>
              <a:lnSpc>
                <a:spcPct val="90000"/>
              </a:lnSpc>
              <a:buFontTx/>
              <a:buChar char="•"/>
              <a:defRPr/>
            </a:pPr>
            <a:r>
              <a:rPr lang="es-AR" sz="2000" b="1" dirty="0" smtClean="0">
                <a:latin typeface="GoudyOlSt BT" pitchFamily="18" charset="0"/>
                <a:cs typeface="Times New Roman" pitchFamily="18" charset="0"/>
              </a:rPr>
              <a:t>La ideologización de la droga, va dando paso al reviente y la necesidad de evasión. </a:t>
            </a:r>
            <a:endParaRPr lang="es-ES_tradnl" sz="2000" b="1" dirty="0" smtClean="0">
              <a:latin typeface="GoudyOlSt BT" pitchFamily="18" charset="0"/>
              <a:cs typeface="Times New Roman" pitchFamily="18" charset="0"/>
            </a:endParaRPr>
          </a:p>
          <a:p>
            <a:pPr>
              <a:lnSpc>
                <a:spcPct val="90000"/>
              </a:lnSpc>
              <a:defRPr/>
            </a:pPr>
            <a:endParaRPr lang="es-ES_tradnl" sz="2000" b="1" dirty="0" smtClean="0">
              <a:latin typeface="GoudyOlSt BT" pitchFamily="18" charset="0"/>
              <a:cs typeface="Times New Roman" pitchFamily="18" charset="0"/>
            </a:endParaRPr>
          </a:p>
          <a:p>
            <a:pPr>
              <a:lnSpc>
                <a:spcPct val="90000"/>
              </a:lnSpc>
              <a:buFontTx/>
              <a:buChar char="•"/>
              <a:defRPr/>
            </a:pPr>
            <a:r>
              <a:rPr lang="es-ES_tradnl" sz="2000" b="1" dirty="0" smtClean="0">
                <a:latin typeface="GoudyOlSt BT" pitchFamily="18" charset="0"/>
                <a:cs typeface="Times New Roman" pitchFamily="18" charset="0"/>
              </a:rPr>
              <a:t>C</a:t>
            </a:r>
            <a:r>
              <a:rPr lang="es-ES" sz="2000" b="1" dirty="0" err="1" smtClean="0">
                <a:latin typeface="GoudyOlSt BT" pitchFamily="18" charset="0"/>
                <a:cs typeface="Times New Roman" pitchFamily="18" charset="0"/>
              </a:rPr>
              <a:t>ultura</a:t>
            </a:r>
            <a:r>
              <a:rPr lang="es-ES" sz="2000" b="1" dirty="0" smtClean="0">
                <a:latin typeface="GoudyOlSt BT" pitchFamily="18" charset="0"/>
                <a:cs typeface="Times New Roman" pitchFamily="18" charset="0"/>
              </a:rPr>
              <a:t> </a:t>
            </a:r>
            <a:r>
              <a:rPr lang="es-ES" sz="2000" b="1" dirty="0" err="1" smtClean="0">
                <a:latin typeface="GoudyOlSt BT" pitchFamily="18" charset="0"/>
                <a:cs typeface="Times New Roman" pitchFamily="18" charset="0"/>
              </a:rPr>
              <a:t>undergr</a:t>
            </a:r>
            <a:r>
              <a:rPr lang="es-ES_tradnl" sz="2000" b="1" dirty="0" smtClean="0">
                <a:latin typeface="GoudyOlSt BT" pitchFamily="18" charset="0"/>
                <a:cs typeface="Times New Roman" pitchFamily="18" charset="0"/>
              </a:rPr>
              <a:t>o</a:t>
            </a:r>
            <a:r>
              <a:rPr lang="es-ES" sz="2000" b="1" dirty="0" err="1" smtClean="0">
                <a:latin typeface="GoudyOlSt BT" pitchFamily="18" charset="0"/>
                <a:cs typeface="Times New Roman" pitchFamily="18" charset="0"/>
              </a:rPr>
              <a:t>und</a:t>
            </a:r>
            <a:r>
              <a:rPr lang="es-ES" sz="2000" b="1" dirty="0" smtClean="0">
                <a:latin typeface="GoudyOlSt BT" pitchFamily="18" charset="0"/>
                <a:cs typeface="Times New Roman" pitchFamily="18" charset="0"/>
              </a:rPr>
              <a:t> (sótanos “PARAKULTURALES”) </a:t>
            </a:r>
            <a:endParaRPr lang="es-ES_tradnl" sz="2000" b="1" dirty="0" smtClean="0">
              <a:latin typeface="GoudyOlSt BT" pitchFamily="18" charset="0"/>
              <a:cs typeface="Times New Roman" pitchFamily="18" charset="0"/>
            </a:endParaRPr>
          </a:p>
          <a:p>
            <a:pPr>
              <a:lnSpc>
                <a:spcPct val="90000"/>
              </a:lnSpc>
              <a:defRPr/>
            </a:pPr>
            <a:endParaRPr lang="es-ES_tradnl" sz="2000" b="1" dirty="0" smtClean="0">
              <a:latin typeface="GoudyOlSt BT" pitchFamily="18" charset="0"/>
              <a:cs typeface="Times New Roman" pitchFamily="18" charset="0"/>
            </a:endParaRPr>
          </a:p>
          <a:p>
            <a:pPr>
              <a:lnSpc>
                <a:spcPct val="90000"/>
              </a:lnSpc>
              <a:buFontTx/>
              <a:buChar char="•"/>
              <a:defRPr/>
            </a:pPr>
            <a:r>
              <a:rPr lang="es-ES_tradnl" sz="2000" b="1" dirty="0" smtClean="0">
                <a:latin typeface="GoudyOlSt BT" pitchFamily="18" charset="0"/>
                <a:cs typeface="Times New Roman" pitchFamily="18" charset="0"/>
              </a:rPr>
              <a:t>A</a:t>
            </a:r>
            <a:r>
              <a:rPr lang="es-ES" sz="2000" b="1" dirty="0">
                <a:latin typeface="GoudyOlSt BT" pitchFamily="18" charset="0"/>
                <a:cs typeface="Times New Roman" pitchFamily="18" charset="0"/>
              </a:rPr>
              <a:t>parición del V.I.H. </a:t>
            </a:r>
            <a:endParaRPr lang="es-ES_tradnl" sz="2000" b="1" dirty="0">
              <a:latin typeface="GoudyOlSt BT" pitchFamily="18" charset="0"/>
              <a:cs typeface="Times New Roman" pitchFamily="18" charset="0"/>
            </a:endParaRPr>
          </a:p>
          <a:p>
            <a:pPr>
              <a:lnSpc>
                <a:spcPct val="90000"/>
              </a:lnSpc>
              <a:defRPr/>
            </a:pPr>
            <a:r>
              <a:rPr lang="es-ES" sz="2000" b="1" dirty="0">
                <a:latin typeface="GoudyOlSt BT" pitchFamily="18" charset="0"/>
                <a:cs typeface="Times New Roman" pitchFamily="18" charset="0"/>
              </a:rPr>
              <a:t>en </a:t>
            </a:r>
            <a:r>
              <a:rPr lang="es-ES" sz="2000" b="1" dirty="0" smtClean="0">
                <a:latin typeface="GoudyOlSt BT" pitchFamily="18" charset="0"/>
                <a:cs typeface="Times New Roman" pitchFamily="18" charset="0"/>
              </a:rPr>
              <a:t>drogadictos.</a:t>
            </a:r>
          </a:p>
          <a:p>
            <a:pPr>
              <a:lnSpc>
                <a:spcPct val="90000"/>
              </a:lnSpc>
              <a:buFont typeface="Arial" pitchFamily="34" charset="0"/>
              <a:buChar char="•"/>
              <a:defRPr/>
            </a:pPr>
            <a:endParaRPr lang="es-ES" sz="2000" b="1" dirty="0" smtClean="0">
              <a:latin typeface="GoudyOlSt BT" pitchFamily="18" charset="0"/>
              <a:cs typeface="Times New Roman" pitchFamily="18" charset="0"/>
            </a:endParaRPr>
          </a:p>
          <a:p>
            <a:pPr>
              <a:lnSpc>
                <a:spcPct val="90000"/>
              </a:lnSpc>
              <a:buFont typeface="Arial" pitchFamily="34" charset="0"/>
              <a:buChar char="•"/>
              <a:defRPr/>
            </a:pPr>
            <a:r>
              <a:rPr lang="es-ES" sz="2000" b="1" dirty="0" smtClean="0">
                <a:latin typeface="GoudyOlSt BT" pitchFamily="18" charset="0"/>
                <a:cs typeface="Times New Roman" pitchFamily="18" charset="0"/>
              </a:rPr>
              <a:t> Renacen los Rollig stone, </a:t>
            </a:r>
            <a:endParaRPr lang="es-ES" sz="2000" b="1" dirty="0">
              <a:latin typeface="GoudyOlSt B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1371600" y="142852"/>
            <a:ext cx="6172200" cy="642942"/>
          </a:xfrm>
          <a:prstGeom prst="rect">
            <a:avLst/>
          </a:prstGeom>
          <a:noFill/>
          <a:ln w="9525">
            <a:noFill/>
            <a:miter lim="800000"/>
            <a:headEnd/>
            <a:tailEnd/>
          </a:ln>
          <a:effectLst/>
        </p:spPr>
        <p:txBody>
          <a:bodyPr anchor="ctr"/>
          <a:lstStyle/>
          <a:p>
            <a:pPr algn="ctr">
              <a:lnSpc>
                <a:spcPct val="75000"/>
              </a:lnSpc>
              <a:defRPr/>
            </a:pPr>
            <a:r>
              <a:rPr lang="es-ES" sz="3200" b="1" dirty="0">
                <a:solidFill>
                  <a:srgbClr val="99CCFF"/>
                </a:solidFill>
                <a:effectLst>
                  <a:outerShdw blurRad="38100" dist="38100" dir="2700000" algn="tl">
                    <a:srgbClr val="000000"/>
                  </a:outerShdw>
                </a:effectLst>
                <a:latin typeface="GoudyOlSt BT" pitchFamily="18" charset="0"/>
                <a:cs typeface="Times New Roman" pitchFamily="18" charset="0"/>
              </a:rPr>
              <a:t>SISTEMA </a:t>
            </a:r>
            <a:r>
              <a:rPr lang="es-ES_tradnl" sz="3200" b="1" dirty="0">
                <a:solidFill>
                  <a:srgbClr val="99CCFF"/>
                </a:solidFill>
                <a:effectLst>
                  <a:outerShdw blurRad="38100" dist="38100" dir="2700000" algn="tl">
                    <a:srgbClr val="000000"/>
                  </a:outerShdw>
                </a:effectLst>
                <a:latin typeface="GoudyOlSt BT" pitchFamily="18" charset="0"/>
                <a:cs typeface="Times New Roman" pitchFamily="18" charset="0"/>
              </a:rPr>
              <a:t>DE</a:t>
            </a:r>
            <a:r>
              <a:rPr lang="es-ES" sz="3200" b="1" dirty="0">
                <a:solidFill>
                  <a:srgbClr val="99CCFF"/>
                </a:solidFill>
                <a:effectLst>
                  <a:outerShdw blurRad="38100" dist="38100" dir="2700000" algn="tl">
                    <a:srgbClr val="000000"/>
                  </a:outerShdw>
                </a:effectLst>
                <a:latin typeface="GoudyOlSt BT" pitchFamily="18" charset="0"/>
                <a:cs typeface="Times New Roman" pitchFamily="18" charset="0"/>
              </a:rPr>
              <a:t> SALUD </a:t>
            </a:r>
          </a:p>
        </p:txBody>
      </p:sp>
      <p:sp>
        <p:nvSpPr>
          <p:cNvPr id="8195" name="Rectangle 8"/>
          <p:cNvSpPr>
            <a:spLocks noChangeArrowheads="1"/>
          </p:cNvSpPr>
          <p:nvPr/>
        </p:nvSpPr>
        <p:spPr bwMode="auto">
          <a:xfrm>
            <a:off x="1187624" y="1142985"/>
            <a:ext cx="6553200" cy="861774"/>
          </a:xfrm>
          <a:prstGeom prst="rect">
            <a:avLst/>
          </a:prstGeom>
          <a:noFill/>
          <a:ln w="9525">
            <a:noFill/>
            <a:miter lim="800000"/>
            <a:headEnd/>
            <a:tailEnd/>
          </a:ln>
        </p:spPr>
        <p:txBody>
          <a:bodyPr wrap="square">
            <a:spAutoFit/>
          </a:bodyPr>
          <a:lstStyle/>
          <a:p>
            <a:r>
              <a:rPr lang="es-ES" sz="2000" b="1" dirty="0" smtClean="0">
                <a:solidFill>
                  <a:schemeClr val="accent3"/>
                </a:solidFill>
                <a:latin typeface="Helvetica-Narrow" pitchFamily="2" charset="0"/>
                <a:cs typeface="Times New Roman" pitchFamily="18" charset="0"/>
              </a:rPr>
              <a:t>-Fuerte presencia de GRUPOS con </a:t>
            </a:r>
            <a:r>
              <a:rPr lang="es-ES" sz="2000" b="1" dirty="0">
                <a:solidFill>
                  <a:schemeClr val="accent3"/>
                </a:solidFill>
                <a:latin typeface="Helvetica-Narrow" pitchFamily="2" charset="0"/>
                <a:cs typeface="Times New Roman" pitchFamily="18" charset="0"/>
              </a:rPr>
              <a:t>características </a:t>
            </a:r>
            <a:r>
              <a:rPr lang="es-ES" sz="2000" b="1" cap="all" dirty="0" smtClean="0">
                <a:solidFill>
                  <a:schemeClr val="accent3"/>
                </a:solidFill>
                <a:latin typeface="Helvetica-Narrow" pitchFamily="2" charset="0"/>
                <a:cs typeface="Times New Roman" pitchFamily="18" charset="0"/>
              </a:rPr>
              <a:t>confesionales</a:t>
            </a:r>
            <a:r>
              <a:rPr lang="es-ES" sz="2000" b="1" dirty="0" smtClean="0">
                <a:solidFill>
                  <a:schemeClr val="accent3"/>
                </a:solidFill>
                <a:latin typeface="Helvetica-Narrow" pitchFamily="2" charset="0"/>
                <a:cs typeface="Times New Roman" pitchFamily="18" charset="0"/>
              </a:rPr>
              <a:t> Y de AUTOAYUDA</a:t>
            </a:r>
            <a:r>
              <a:rPr lang="es-ES_tradnl" sz="3000" b="1" dirty="0" smtClean="0">
                <a:solidFill>
                  <a:schemeClr val="accent3"/>
                </a:solidFill>
                <a:latin typeface="Helvetica-Narrow" pitchFamily="2" charset="0"/>
                <a:cs typeface="Times New Roman" pitchFamily="18" charset="0"/>
              </a:rPr>
              <a:t>:</a:t>
            </a:r>
            <a:endParaRPr lang="es-ES" sz="3000" b="1" dirty="0">
              <a:solidFill>
                <a:schemeClr val="accent3"/>
              </a:solidFill>
              <a:latin typeface="Helvetica-Narrow" pitchFamily="2" charset="0"/>
              <a:cs typeface="Times New Roman" pitchFamily="18" charset="0"/>
            </a:endParaRPr>
          </a:p>
        </p:txBody>
      </p:sp>
      <p:sp>
        <p:nvSpPr>
          <p:cNvPr id="15369" name="Rectangle 9"/>
          <p:cNvSpPr>
            <a:spLocks noChangeArrowheads="1"/>
          </p:cNvSpPr>
          <p:nvPr/>
        </p:nvSpPr>
        <p:spPr bwMode="auto">
          <a:xfrm>
            <a:off x="395536" y="4869160"/>
            <a:ext cx="3733800" cy="1384995"/>
          </a:xfrm>
          <a:prstGeom prst="rect">
            <a:avLst/>
          </a:prstGeom>
          <a:noFill/>
          <a:ln w="9525">
            <a:noFill/>
            <a:miter lim="800000"/>
            <a:headEnd/>
            <a:tailEnd/>
          </a:ln>
          <a:effectLst/>
        </p:spPr>
        <p:txBody>
          <a:bodyPr wrap="square">
            <a:spAutoFit/>
          </a:bodyPr>
          <a:lstStyle/>
          <a:p>
            <a:pPr algn="ctr">
              <a:lnSpc>
                <a:spcPct val="75000"/>
              </a:lnSpc>
              <a:spcBef>
                <a:spcPct val="50000"/>
              </a:spcBef>
              <a:buFontTx/>
              <a:buChar char="•"/>
              <a:defRPr/>
            </a:pPr>
            <a:r>
              <a:rPr lang="es-ES" sz="2400" b="1" dirty="0">
                <a:solidFill>
                  <a:srgbClr val="003366"/>
                </a:solidFill>
                <a:latin typeface="GoudyOlSt BT" pitchFamily="18" charset="0"/>
                <a:cs typeface="Times New Roman" pitchFamily="18" charset="0"/>
              </a:rPr>
              <a:t>Programa Andrés </a:t>
            </a:r>
            <a:endParaRPr lang="es-ES_tradnl" sz="2400" b="1" dirty="0">
              <a:solidFill>
                <a:srgbClr val="003366"/>
              </a:solidFill>
              <a:latin typeface="GoudyOlSt BT" pitchFamily="18" charset="0"/>
              <a:cs typeface="Times New Roman" pitchFamily="18" charset="0"/>
            </a:endParaRPr>
          </a:p>
          <a:p>
            <a:pPr algn="ctr">
              <a:lnSpc>
                <a:spcPct val="75000"/>
              </a:lnSpc>
              <a:spcBef>
                <a:spcPct val="50000"/>
              </a:spcBef>
              <a:buFontTx/>
              <a:buChar char="•"/>
              <a:defRPr/>
            </a:pPr>
            <a:r>
              <a:rPr lang="es-ES" sz="2400" b="1" dirty="0">
                <a:solidFill>
                  <a:srgbClr val="003366"/>
                </a:solidFill>
                <a:latin typeface="GoudyOlSt BT" pitchFamily="18" charset="0"/>
                <a:cs typeface="Times New Roman" pitchFamily="18" charset="0"/>
              </a:rPr>
              <a:t>Viaje de </a:t>
            </a:r>
            <a:r>
              <a:rPr lang="es-ES" sz="2400" b="1" dirty="0" smtClean="0">
                <a:solidFill>
                  <a:srgbClr val="003366"/>
                </a:solidFill>
                <a:latin typeface="GoudyOlSt BT" pitchFamily="18" charset="0"/>
                <a:cs typeface="Times New Roman" pitchFamily="18" charset="0"/>
              </a:rPr>
              <a:t>Vuelta</a:t>
            </a:r>
          </a:p>
          <a:p>
            <a:pPr algn="ctr">
              <a:lnSpc>
                <a:spcPct val="75000"/>
              </a:lnSpc>
              <a:spcBef>
                <a:spcPct val="50000"/>
              </a:spcBef>
              <a:buFontTx/>
              <a:buChar char="•"/>
              <a:defRPr/>
            </a:pPr>
            <a:r>
              <a:rPr lang="es-ES" b="1" dirty="0" smtClean="0">
                <a:solidFill>
                  <a:srgbClr val="003366"/>
                </a:solidFill>
                <a:latin typeface="GoudyOlSt BT" pitchFamily="18" charset="0"/>
                <a:cs typeface="Times New Roman" pitchFamily="18" charset="0"/>
              </a:rPr>
              <a:t>Inspirados en modelos de Daytop (New York) – UOMO (Italia)</a:t>
            </a:r>
            <a:endParaRPr lang="es-ES_tradnl" b="1" dirty="0">
              <a:solidFill>
                <a:srgbClr val="003366"/>
              </a:solidFill>
              <a:latin typeface="GoudyOlSt BT" pitchFamily="18" charset="0"/>
              <a:cs typeface="Times New Roman" pitchFamily="18" charset="0"/>
            </a:endParaRPr>
          </a:p>
        </p:txBody>
      </p:sp>
      <p:sp>
        <p:nvSpPr>
          <p:cNvPr id="8197" name="Rectangle 13"/>
          <p:cNvSpPr>
            <a:spLocks noChangeArrowheads="1"/>
          </p:cNvSpPr>
          <p:nvPr/>
        </p:nvSpPr>
        <p:spPr bwMode="auto">
          <a:xfrm>
            <a:off x="1071538" y="785794"/>
            <a:ext cx="7772400" cy="400110"/>
          </a:xfrm>
          <a:prstGeom prst="rect">
            <a:avLst/>
          </a:prstGeom>
          <a:noFill/>
          <a:ln w="9525">
            <a:noFill/>
            <a:miter lim="800000"/>
            <a:headEnd/>
            <a:tailEnd/>
          </a:ln>
        </p:spPr>
        <p:txBody>
          <a:bodyPr>
            <a:spAutoFit/>
          </a:bodyPr>
          <a:lstStyle/>
          <a:p>
            <a:r>
              <a:rPr lang="es-ES_tradnl" sz="2000" b="1" dirty="0" smtClean="0">
                <a:latin typeface="Helvetica-Narrow" pitchFamily="2" charset="0"/>
                <a:cs typeface="Times New Roman" pitchFamily="18" charset="0"/>
              </a:rPr>
              <a:t>-“</a:t>
            </a:r>
            <a:r>
              <a:rPr lang="es-ES" sz="2000" b="1" dirty="0" smtClean="0">
                <a:latin typeface="Helvetica-Narrow" pitchFamily="2" charset="0"/>
                <a:cs typeface="Times New Roman" pitchFamily="18" charset="0"/>
              </a:rPr>
              <a:t>CRISIS” </a:t>
            </a:r>
            <a:r>
              <a:rPr lang="es-ES" sz="2000" b="1" dirty="0">
                <a:latin typeface="Helvetica-Narrow" pitchFamily="2" charset="0"/>
                <a:cs typeface="Times New Roman" pitchFamily="18" charset="0"/>
              </a:rPr>
              <a:t>DE LA MEDICINA</a:t>
            </a:r>
            <a:r>
              <a:rPr lang="es-ES_tradnl" sz="2000" b="1" dirty="0">
                <a:latin typeface="Helvetica-Narrow" pitchFamily="2" charset="0"/>
                <a:cs typeface="Times New Roman" pitchFamily="18" charset="0"/>
              </a:rPr>
              <a:t> </a:t>
            </a:r>
            <a:r>
              <a:rPr lang="es-ES" sz="2000" b="1" dirty="0" smtClean="0">
                <a:latin typeface="Helvetica-Narrow" pitchFamily="2" charset="0"/>
                <a:cs typeface="Times New Roman" pitchFamily="18" charset="0"/>
              </a:rPr>
              <a:t>TRADICIONAL </a:t>
            </a:r>
            <a:endParaRPr lang="es-ES" sz="2000" b="1" dirty="0">
              <a:latin typeface="Helvetica-Narrow" pitchFamily="2" charset="0"/>
              <a:cs typeface="Times New Roman" pitchFamily="18" charset="0"/>
            </a:endParaRPr>
          </a:p>
        </p:txBody>
      </p:sp>
      <p:sp>
        <p:nvSpPr>
          <p:cNvPr id="15375" name="Rectangle 15"/>
          <p:cNvSpPr>
            <a:spLocks noChangeArrowheads="1"/>
          </p:cNvSpPr>
          <p:nvPr/>
        </p:nvSpPr>
        <p:spPr bwMode="auto">
          <a:xfrm>
            <a:off x="4652392" y="5013176"/>
            <a:ext cx="4491608" cy="1077218"/>
          </a:xfrm>
          <a:prstGeom prst="rect">
            <a:avLst/>
          </a:prstGeom>
          <a:noFill/>
          <a:ln w="9525">
            <a:noFill/>
            <a:miter lim="800000"/>
            <a:headEnd/>
            <a:tailEnd/>
          </a:ln>
          <a:effectLst/>
        </p:spPr>
        <p:txBody>
          <a:bodyPr wrap="square">
            <a:spAutoFit/>
          </a:bodyPr>
          <a:lstStyle/>
          <a:p>
            <a:pPr marL="723900" lvl="4">
              <a:lnSpc>
                <a:spcPct val="80000"/>
              </a:lnSpc>
              <a:spcBef>
                <a:spcPct val="50000"/>
              </a:spcBef>
              <a:buFontTx/>
              <a:buChar char="•"/>
              <a:defRPr/>
            </a:pPr>
            <a:r>
              <a:rPr lang="es-AR" sz="2800" b="1" dirty="0" smtClean="0">
                <a:solidFill>
                  <a:srgbClr val="003366"/>
                </a:solidFill>
                <a:latin typeface="GoudyOlSt BT" pitchFamily="18" charset="0"/>
                <a:cs typeface="Times New Roman" pitchFamily="18" charset="0"/>
              </a:rPr>
              <a:t>Recuperación de Autoayuda </a:t>
            </a:r>
            <a:r>
              <a:rPr lang="es-AR" sz="2400" b="1" dirty="0" smtClean="0">
                <a:solidFill>
                  <a:srgbClr val="003366"/>
                </a:solidFill>
                <a:latin typeface="GoudyOlSt BT" pitchFamily="18" charset="0"/>
                <a:cs typeface="Times New Roman" pitchFamily="18" charset="0"/>
              </a:rPr>
              <a:t>(Alcohólicos Anónimos Y Narcóticos A.)</a:t>
            </a:r>
            <a:endParaRPr lang="es-ES" sz="2400" b="1" dirty="0">
              <a:solidFill>
                <a:srgbClr val="003366"/>
              </a:solidFill>
              <a:latin typeface="GoudyOlSt BT" pitchFamily="18" charset="0"/>
              <a:cs typeface="Times New Roman" pitchFamily="18" charset="0"/>
            </a:endParaRPr>
          </a:p>
        </p:txBody>
      </p:sp>
      <p:pic>
        <p:nvPicPr>
          <p:cNvPr id="8201" name="Picture 20" descr="granja 1"/>
          <p:cNvPicPr>
            <a:picLocks noChangeAspect="1" noChangeArrowheads="1"/>
          </p:cNvPicPr>
          <p:nvPr/>
        </p:nvPicPr>
        <p:blipFill>
          <a:blip r:embed="rId2" cstate="print"/>
          <a:srcRect/>
          <a:stretch>
            <a:fillRect/>
          </a:stretch>
        </p:blipFill>
        <p:spPr bwMode="auto">
          <a:xfrm>
            <a:off x="1000100" y="2000240"/>
            <a:ext cx="4191000" cy="2765425"/>
          </a:xfrm>
          <a:prstGeom prst="rect">
            <a:avLst/>
          </a:prstGeom>
          <a:noFill/>
          <a:ln w="9525">
            <a:noFill/>
            <a:miter lim="800000"/>
            <a:headEnd/>
            <a:tailEnd/>
          </a:ln>
        </p:spPr>
      </p:pic>
      <p:pic>
        <p:nvPicPr>
          <p:cNvPr id="8202" name="Picture 21" descr="granja"/>
          <p:cNvPicPr>
            <a:picLocks noChangeAspect="1" noChangeArrowheads="1"/>
          </p:cNvPicPr>
          <p:nvPr/>
        </p:nvPicPr>
        <p:blipFill>
          <a:blip r:embed="rId3" cstate="print"/>
          <a:srcRect/>
          <a:stretch>
            <a:fillRect/>
          </a:stretch>
        </p:blipFill>
        <p:spPr bwMode="auto">
          <a:xfrm>
            <a:off x="5436096" y="1988840"/>
            <a:ext cx="3508375"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581</TotalTime>
  <Words>1442</Words>
  <Application>Microsoft Office PowerPoint</Application>
  <PresentationFormat>Presentación en pantalla (4:3)</PresentationFormat>
  <Paragraphs>160</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Solsticio</vt:lpstr>
      <vt:lpstr>Adicciones </vt:lpstr>
      <vt:lpstr>Presentación de PowerPoint</vt:lpstr>
      <vt:lpstr>En la Antigüedad. </vt:lpstr>
      <vt:lpstr>La construcción social del problema de las drogas</vt:lpstr>
      <vt:lpstr>La construcción social del problema de las drogas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Analizar y Comprender el Contexto. La situación de las drogas en Argentina</vt:lpstr>
      <vt:lpstr>Analizar y Comprender el Contexto. La Exclusión Social</vt:lpstr>
      <vt:lpstr>Las drogas como respuestas variadas a necesidades variadas</vt:lpstr>
      <vt:lpstr>Analizar y Comprender el Contexto. Encuadres Preventivos / Asistenciales.  Modelos de Intervención </vt:lpstr>
      <vt:lpstr>Analizar y Comprender el Contexto. Encuadres Preventivos / Asistenciales.  Modelos de Intervención </vt:lpstr>
      <vt:lpstr>Nuevas corrientes</vt:lpstr>
      <vt:lpstr>LOS DESAFIOS DE LA HORA ACTUAL</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Adicciones</dc:title>
  <dc:creator>Luciana</dc:creator>
  <cp:lastModifiedBy>Danny.VD</cp:lastModifiedBy>
  <cp:revision>58</cp:revision>
  <dcterms:created xsi:type="dcterms:W3CDTF">2010-08-12T16:49:36Z</dcterms:created>
  <dcterms:modified xsi:type="dcterms:W3CDTF">2012-09-18T17:56:23Z</dcterms:modified>
</cp:coreProperties>
</file>